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30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9" r:id="rId37"/>
    <p:sldId id="290" r:id="rId38"/>
    <p:sldId id="291" r:id="rId39"/>
    <p:sldId id="292" r:id="rId40"/>
    <p:sldId id="293" r:id="rId41"/>
    <p:sldId id="294" r:id="rId42"/>
    <p:sldId id="295" r:id="rId43"/>
    <p:sldId id="296" r:id="rId44"/>
    <p:sldId id="297" r:id="rId45"/>
    <p:sldId id="300" r:id="rId46"/>
    <p:sldId id="298" r:id="rId47"/>
    <p:sldId id="301" r:id="rId48"/>
  </p:sldIdLst>
  <p:sldSz cx="12192000" cy="6858000"/>
  <p:notesSz cx="7023100" cy="9309100"/>
  <p:embeddedFontLst>
    <p:embeddedFont>
      <p:font typeface="Bookman Old Style" panose="02050604050505020204" pitchFamily="18" charset="0"/>
      <p:regular r:id="rId50"/>
      <p:bold r:id="rId51"/>
      <p:italic r:id="rId52"/>
      <p:boldItalic r:id="rId53"/>
    </p:embeddedFont>
    <p:embeddedFont>
      <p:font typeface="Helvetica Neue" panose="020B0604020202020204" charset="0"/>
      <p:regular r:id="rId54"/>
      <p:bold r:id="rId55"/>
      <p:italic r:id="rId56"/>
      <p:boldItalic r:id="rId57"/>
    </p:embeddedFont>
    <p:embeddedFont>
      <p:font typeface="Libre Franklin"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62" roundtripDataSignature="AMtx7mhstggp8LqVoxW141ejcf6KnT4uj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7" autoAdjust="0"/>
    <p:restoredTop sz="52347" autoAdjust="0"/>
  </p:normalViewPr>
  <p:slideViewPr>
    <p:cSldViewPr snapToGrid="0">
      <p:cViewPr varScale="1">
        <p:scale>
          <a:sx n="76" d="100"/>
          <a:sy n="76" d="100"/>
        </p:scale>
        <p:origin x="2410" y="5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111" d="100"/>
          <a:sy n="111" d="100"/>
        </p:scale>
        <p:origin x="4015"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rie Little" userId="9825afdb0afbad27" providerId="LiveId" clId="{983F69DF-A78D-4BB7-840A-8E7F3693F50D}"/>
    <pc:docChg chg="undo custSel addSld modSld sldOrd">
      <pc:chgData name="Carrie Little" userId="9825afdb0afbad27" providerId="LiveId" clId="{983F69DF-A78D-4BB7-840A-8E7F3693F50D}" dt="2024-10-18T11:14:27.811" v="77" actId="14734"/>
      <pc:docMkLst>
        <pc:docMk/>
      </pc:docMkLst>
      <pc:sldChg chg="addSp delSp modSp add mod ord modNotesTx">
        <pc:chgData name="Carrie Little" userId="9825afdb0afbad27" providerId="LiveId" clId="{983F69DF-A78D-4BB7-840A-8E7F3693F50D}" dt="2024-10-18T11:14:27.811" v="77" actId="14734"/>
        <pc:sldMkLst>
          <pc:docMk/>
          <pc:sldMk cId="1789431098" sldId="302"/>
        </pc:sldMkLst>
        <pc:spChg chg="add del mod">
          <ac:chgData name="Carrie Little" userId="9825afdb0afbad27" providerId="LiveId" clId="{983F69DF-A78D-4BB7-840A-8E7F3693F50D}" dt="2024-10-18T11:01:38.062" v="28" actId="478"/>
          <ac:spMkLst>
            <pc:docMk/>
            <pc:sldMk cId="1789431098" sldId="302"/>
            <ac:spMk id="3" creationId="{CEB8B789-E33E-35E1-023C-7355BF01190E}"/>
          </ac:spMkLst>
        </pc:spChg>
        <pc:spChg chg="add del mod">
          <ac:chgData name="Carrie Little" userId="9825afdb0afbad27" providerId="LiveId" clId="{983F69DF-A78D-4BB7-840A-8E7F3693F50D}" dt="2024-10-18T11:01:27.505" v="26" actId="478"/>
          <ac:spMkLst>
            <pc:docMk/>
            <pc:sldMk cId="1789431098" sldId="302"/>
            <ac:spMk id="5" creationId="{48C7CC7D-A8F4-06EE-1B7C-EF67914B1372}"/>
          </ac:spMkLst>
        </pc:spChg>
        <pc:spChg chg="mod">
          <ac:chgData name="Carrie Little" userId="9825afdb0afbad27" providerId="LiveId" clId="{983F69DF-A78D-4BB7-840A-8E7F3693F50D}" dt="2024-10-18T11:13:48.530" v="72" actId="1076"/>
          <ac:spMkLst>
            <pc:docMk/>
            <pc:sldMk cId="1789431098" sldId="302"/>
            <ac:spMk id="217" creationId="{00000000-0000-0000-0000-000000000000}"/>
          </ac:spMkLst>
        </pc:spChg>
        <pc:spChg chg="del">
          <ac:chgData name="Carrie Little" userId="9825afdb0afbad27" providerId="LiveId" clId="{983F69DF-A78D-4BB7-840A-8E7F3693F50D}" dt="2024-10-18T11:01:07.913" v="8" actId="478"/>
          <ac:spMkLst>
            <pc:docMk/>
            <pc:sldMk cId="1789431098" sldId="302"/>
            <ac:spMk id="218" creationId="{00000000-0000-0000-0000-000000000000}"/>
          </ac:spMkLst>
        </pc:spChg>
        <pc:graphicFrameChg chg="add del mod modGraphic">
          <ac:chgData name="Carrie Little" userId="9825afdb0afbad27" providerId="LiveId" clId="{983F69DF-A78D-4BB7-840A-8E7F3693F50D}" dt="2024-10-18T11:02:31.646" v="34" actId="478"/>
          <ac:graphicFrameMkLst>
            <pc:docMk/>
            <pc:sldMk cId="1789431098" sldId="302"/>
            <ac:graphicFrameMk id="2" creationId="{7748EC20-0610-86E9-5392-F78C6C3A7E37}"/>
          </ac:graphicFrameMkLst>
        </pc:graphicFrameChg>
        <pc:graphicFrameChg chg="add del mod modGraphic">
          <ac:chgData name="Carrie Little" userId="9825afdb0afbad27" providerId="LiveId" clId="{983F69DF-A78D-4BB7-840A-8E7F3693F50D}" dt="2024-10-18T11:10:25.376" v="50" actId="478"/>
          <ac:graphicFrameMkLst>
            <pc:docMk/>
            <pc:sldMk cId="1789431098" sldId="302"/>
            <ac:graphicFrameMk id="7" creationId="{7E608EEA-1DA8-A9E3-D8AE-75CBE7D258FC}"/>
          </ac:graphicFrameMkLst>
        </pc:graphicFrameChg>
        <pc:graphicFrameChg chg="add mod modGraphic">
          <ac:chgData name="Carrie Little" userId="9825afdb0afbad27" providerId="LiveId" clId="{983F69DF-A78D-4BB7-840A-8E7F3693F50D}" dt="2024-10-18T11:14:27.811" v="77" actId="14734"/>
          <ac:graphicFrameMkLst>
            <pc:docMk/>
            <pc:sldMk cId="1789431098" sldId="302"/>
            <ac:graphicFrameMk id="8" creationId="{78EA9EA8-D68C-B6CC-818D-1B706C084135}"/>
          </ac:graphicFrameMkLst>
        </pc:graphicFrameChg>
        <pc:picChg chg="add del mod">
          <ac:chgData name="Carrie Little" userId="9825afdb0afbad27" providerId="LiveId" clId="{983F69DF-A78D-4BB7-840A-8E7F3693F50D}" dt="2024-10-18T11:03:02.753" v="39" actId="478"/>
          <ac:picMkLst>
            <pc:docMk/>
            <pc:sldMk cId="1789431098" sldId="302"/>
            <ac:picMk id="6" creationId="{2D347F5E-61FD-743A-1E20-52F7C7387D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p:txBody>
      </p:sp>
      <p:sp>
        <p:nvSpPr>
          <p:cNvPr id="63" name="Google Shape;63;p1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This slide presents the Correlation Matrix Heatmap, which visually represents how each of the assets in the portfolio correlates with the others.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We can see that Vanguard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Arial"/>
              </a:rPr>
              <a:t> Income Fund (VASIX) and Vanguard Total World Stock ETF (VT) exhibit a high positive correlation of 0.80, indicating that they tend to move in the same direction.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While this means they share similar return behavior, it also implies limited diversification benefits between these assets.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Some assets, such as AGF U.S. Market Neutral Anti-Beta (BTAL) and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ProShares</a:t>
            </a:r>
            <a:r>
              <a:rPr lang="en-US" sz="800" dirty="0">
                <a:latin typeface="Calibri" panose="020F0502020204030204" pitchFamily="34" charset="0"/>
                <a:ea typeface="Calibri" panose="020F0502020204030204" pitchFamily="34" charset="0"/>
                <a:cs typeface="Calibri" panose="020F0502020204030204" pitchFamily="34" charset="0"/>
                <a:sym typeface="Arial"/>
              </a:rPr>
              <a:t> VIX Mid-Term Futures (VIXM), show negative correlations with many other assets.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For instance, BTAL has a correlation of -0.80 with VASIX, meaning it moves in the opposite direction, providing substantial diversification benefits and reducing overall portfolio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This heatmap helps us identify opportunities for diversification and optimize the asset mix to minimize risks while maintaining growth potential.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This matrix provides insight into visualizing a portfolio that balances risk and return by leveraging assets with low or negative correlations for increased diversification while considering similar assets for targeted exposure.</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62009" lvl="0" indent="0" algn="l" rtl="0">
              <a:lnSpc>
                <a:spcPct val="100000"/>
              </a:lnSpc>
              <a:spcBef>
                <a:spcPts val="0"/>
              </a:spcBef>
              <a:spcAft>
                <a:spcPts val="0"/>
              </a:spcAft>
              <a:buSzPts val="1100"/>
              <a:buNone/>
            </a:pPr>
            <a:endParaRPr sz="1300" b="1" dirty="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0aa4fe3e27_0_2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g30aa4fe3e27_0_2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slide provides an overview of Rolling Correlations and Outlier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rolling correlation analysis and the correlation summary table help us understand how the relationships between assets change over time and which assets are most effective in reducing overall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chart above shows the rolling 12-month average cross-correlation of the portfolio over time.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We can see fluctuations in correlation, which highlight the importance of maintaining a flexible investment strategy.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There have been periods, like 2018 and 2024, where average correlations spiked, indicating that most assets were moving together, reducing the benefits of diversification.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During these times, it's especially critical to have assets like market-neutral funds that offer stability and diversification.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table below provides a summary of average positive and negative correlations between VASIX and other assets.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Notably, </a:t>
            </a:r>
            <a:r>
              <a:rPr lang="en-US" sz="800" dirty="0" err="1">
                <a:latin typeface="Calibri" panose="020F0502020204030204" pitchFamily="34" charset="0"/>
                <a:ea typeface="Calibri" panose="020F0502020204030204" pitchFamily="34" charset="0"/>
                <a:cs typeface="Calibri" panose="020F0502020204030204" pitchFamily="34" charset="0"/>
              </a:rPr>
              <a:t>ProShares</a:t>
            </a:r>
            <a:r>
              <a:rPr lang="en-US" sz="800" dirty="0">
                <a:latin typeface="Calibri" panose="020F0502020204030204" pitchFamily="34" charset="0"/>
                <a:ea typeface="Calibri" panose="020F0502020204030204" pitchFamily="34" charset="0"/>
                <a:cs typeface="Calibri" panose="020F0502020204030204" pitchFamily="34" charset="0"/>
              </a:rPr>
              <a:t> VIX Mid-Term Futures (VIXM) and AGF U.S. Market Neutral Anti-Beta (BTAL) have high negative correlations, emphasizing their value as effective diversifiers within the portfolio.</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2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2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Lets discuss the different Portfolio Optimization Strategies we have considered for designing a balanced investment portfolio.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Each of these three strategies serves a unique purpose in managing risk and enhancing return potential.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First, we have </a:t>
            </a:r>
            <a:r>
              <a:rPr lang="en-US" sz="800" b="1" dirty="0">
                <a:latin typeface="Calibri" panose="020F0502020204030204" pitchFamily="34" charset="0"/>
                <a:ea typeface="Calibri" panose="020F0502020204030204" pitchFamily="34" charset="0"/>
                <a:cs typeface="Calibri" panose="020F0502020204030204" pitchFamily="34" charset="0"/>
              </a:rPr>
              <a:t>Risk Parity</a:t>
            </a:r>
            <a:r>
              <a:rPr lang="en-US" sz="800" dirty="0">
                <a:latin typeface="Calibri" panose="020F0502020204030204" pitchFamily="34" charset="0"/>
                <a:ea typeface="Calibri" panose="020F0502020204030204" pitchFamily="34" charset="0"/>
                <a:cs typeface="Calibri" panose="020F0502020204030204" pitchFamily="34" charset="0"/>
              </a:rPr>
              <a:t>. The Risk Parity approach aims to balance risk evenly across all assets in the portfolio.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results in a lower concentration in any one asset, creating a more balanced risk profile.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By ensuring that each asset contributes an equal amount of risk, we can reduce the likelihood that a single asset dominates the portfolio, thus enhancing overall stability.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next approach is </a:t>
            </a:r>
            <a:r>
              <a:rPr lang="en-US" sz="800" b="1" dirty="0">
                <a:latin typeface="Calibri" panose="020F0502020204030204" pitchFamily="34" charset="0"/>
                <a:ea typeface="Calibri" panose="020F0502020204030204" pitchFamily="34" charset="0"/>
                <a:cs typeface="Calibri" panose="020F0502020204030204" pitchFamily="34" charset="0"/>
              </a:rPr>
              <a:t>Minimum Variance</a:t>
            </a:r>
            <a:r>
              <a:rPr lang="en-US" sz="800" dirty="0">
                <a:latin typeface="Calibri" panose="020F0502020204030204" pitchFamily="34" charset="0"/>
                <a:ea typeface="Calibri" panose="020F0502020204030204" pitchFamily="34" charset="0"/>
                <a:cs typeface="Calibri" panose="020F0502020204030204" pitchFamily="34" charset="0"/>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strategy is focused on minimizing risk, specifically in terms of standard deviation.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By prioritizing lower-risk assets, Minimum Variance portfolios tend to exclude higher-risk components, which leads to a concentration in safer instruments.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makes the portfolio less volatile, but it may also limit the potential for higher returns.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Essentially, this strategy is all about achieving stability, even if it means sacrificing some growth.</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Lastly, we have </a:t>
            </a:r>
            <a:r>
              <a:rPr lang="en-US" sz="800" b="1" dirty="0">
                <a:latin typeface="Calibri" panose="020F0502020204030204" pitchFamily="34" charset="0"/>
                <a:ea typeface="Calibri" panose="020F0502020204030204" pitchFamily="34" charset="0"/>
                <a:cs typeface="Calibri" panose="020F0502020204030204" pitchFamily="34" charset="0"/>
              </a:rPr>
              <a:t>Maximum Diversification</a:t>
            </a:r>
            <a:r>
              <a:rPr lang="en-US" sz="800" dirty="0">
                <a:latin typeface="Calibri" panose="020F0502020204030204" pitchFamily="34" charset="0"/>
                <a:ea typeface="Calibri" panose="020F0502020204030204" pitchFamily="34" charset="0"/>
                <a:cs typeface="Calibri" panose="020F0502020204030204" pitchFamily="34" charset="0"/>
              </a:rPr>
              <a:t>. This strategy aims to achieve the highest possible level of diversification by including assets that have low correlations with each other.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By maximizing diversification, we can effectively reduce the overall portfolio risk, ensuring that various assets respond differently to market events, which helps in smoothing returns and minimizing downturns.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Each of these strategies brings a unique perspective on balancing risk and return, and by evaluating them, we can decide on the optimal approach to best meet your financial objectives while keeping risk in check</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p2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In this slide, we summarize the Key Findings from our portfolio optimization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Let’s start with the Optimal Strategy.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Based on our analysis, the Risk Parity approach offers the best balance between risk and return.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strategy effectively spreads risk across all assets, leading to a well-diversified and stable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Risk Parity strategy showed the highest Compound Annual Growth Rate (CAGR) at 5.38% compared to the other models.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demonstrates its strong growth potential while maintaining risk at manageable levels.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Additionally, Risk Parity had a standard deviation of 2.93%, which is modest and indicates a relatively stable level of volatility.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One of the standout metrics here is the maximum drawdown for Risk Parity, which was -2.87%.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figure suggests that the strategy has a limited downside during market downturns, helping to protect the portfolio without excluding high-risk assets, unlike Minimum Variance, which tends to concentrate on lower-risk instruments.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Comparatively, the Minimum Variance strategy achieved a CAGR of 4.66% with the lowest standard deviation of 2.35%, making it the least volatile but also more conservative in its growth potential.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Maximum Diversification showed a CAGR of 4.71%, but with a slightly higher drawdown of -2.77%, reflecting a more moderate approach between growth and risk mitigation.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benchmark—Vanguard </a:t>
            </a:r>
            <a:r>
              <a:rPr lang="en-US" sz="800" dirty="0" err="1">
                <a:latin typeface="Calibri" panose="020F0502020204030204" pitchFamily="34" charset="0"/>
                <a:ea typeface="Calibri" panose="020F0502020204030204" pitchFamily="34" charset="0"/>
                <a:cs typeface="Calibri" panose="020F0502020204030204" pitchFamily="34" charset="0"/>
              </a:rPr>
              <a:t>LifeStrategy</a:t>
            </a:r>
            <a:r>
              <a:rPr lang="en-US" sz="800" dirty="0">
                <a:latin typeface="Calibri" panose="020F0502020204030204" pitchFamily="34" charset="0"/>
                <a:ea typeface="Calibri" panose="020F0502020204030204" pitchFamily="34" charset="0"/>
                <a:cs typeface="Calibri" panose="020F0502020204030204" pitchFamily="34" charset="0"/>
              </a:rPr>
              <a:t> Income Fund (VASIX)—had a CAGR of 3.38% but a much higher standard deviation of 5.63% and a significant drawdown of -16.72%, highlighting the benefits of using optimized strategies over traditional funds.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Risk Parity delivers the highest growth rate while keeping risk levels balanced and drawdowns minimal, making it the optimal strategy for achieving both stability and returns.</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8:notes"/>
          <p:cNvSpPr txBox="1">
            <a:spLocks noGrp="1"/>
          </p:cNvSpPr>
          <p:nvPr>
            <p:ph type="body" idx="1"/>
          </p:nvPr>
        </p:nvSpPr>
        <p:spPr>
          <a:xfrm>
            <a:off x="702310" y="4421207"/>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In this slide, we’re analyzing the characteristics of three different portfolio models: Risk Parity, Minimum Variance, and Maximum Diversification. </a:t>
            </a: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Let’s look at how each of these strategies balances the portfolio and understand their respective limitations.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Starting with Risk Parity: The pie chart on the left shows how Risk Parity distributes risk evenly across all assets.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Each segment is similar in size, which indicates that this model aims to lower concentration risk and maintain a balanced risk profile. By spreading risk evenly, it minimizes the influence of any one asset on the overall portfolio, leading to a more stable performance over time.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Now let’s discuss minimum variance, which is shown in the middle pie chart. The goal of Minimum Variance is to minimize risk, which often leads to excluding riskier assets. As a result, some assets, such as Bitcoin (BTC) and certain AQR funds (like AQR Long-Short Equity (QLEIX) and AQR Managed Futures Strategy (QMHIX)), are not included in this model. This leads to a high concentration in fewer, lower-risk instruments. For example, you can see that Vanguard Total World Stock ETF (VT) takes up a large proportion of the portfolio, while some assets have no allocation at all. While this model reduces overall volatility, it lacks the inclusion of diverse assets, limiting growth potential.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For Maximum Diversification, represented by the pie chart on the right, the focus is on maximizing diversification by including assets with low correlations. However, this approach also has its limitations. Some assets, like iShares Gold Trust (IAU) and AQR Style Premia Alternative (QSPX), are excluded to reduce correlations and diversify risk. The result is a highly diversified portfolio with more equal allocation compared to Minimum Variance, but it still excludes several assets that could contribute to overall returns.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key takeaway from this analysis is that both Minimum Variance and Maximum Diversification have a tendency to exclude too many assets, which can limit the portfolio's ability to fully leverage growth opportunities. In contrast, Risk Parity maintains a broader inclusion, balancing risk across the board, which makes it the optimal choice for combining stability and growth potential.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Each model has its advantages and drawbacks, but the Risk Parity strategy strikes the best balance between maintaining broad diversification and minimizing concentration risk, making it the most robust option for achieving consistent returns with controlled risk.</a:t>
            </a: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2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2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We’d like to share some key Recommendations based on our findings. These recommendations are designed to help enhance the robustness and effectiveness of the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First, let’s talk about Risk Management. We recommend focusing on the Risk Parity strategy as the primary approach for balanced risk exposure.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Risk Parity allows for an even distribution of risk across all assets, ensuring that no single asset has an outsized impact on the overall portfolio.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However, to enhance potential returns, we also suggest incorporating elements of Maximum Diversification.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strategy can provide added growth potential by leveraging low-correlation assets, creating a more diversified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Next, we recommend Extending Data Collection. Adding more historical and macroeconomic data to our analysis would provide further robustness.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By incorporating data from different market cycles, we can better capture the full range of possible market conditions, ensuring our portfolio strategies are well-prepared for future economic shifts.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would allow for a more thorough understanding of asset behavior during periods of market stress and growth.</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Lastly, we suggest using Machine Learning Techniques. By considering methods like clustering assets based on their risk-return characteristics, we could create a more streamlined portfolio.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Machine learning algorithms can help identify hidden patterns and relationships within the data, allowing for more sophisticated asset allocation strategies that are optimized for both risk and return.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These recommendations are aimed at creating a resilient, well-diversified portfolio that can adapt to varying market conditions while maximizing return potential.</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2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2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To wrap up our presentation, let’s summarize our key points.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First, we advocate for a Balanced Approach. By utilizing the Risk Parity strategy with a mix of high-risk and low-risk assets, we can achieve robust returns while maintaining controlled volatility.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combination ensures that we capitalize on growth opportunities while mitigating downside risk, thereby achieving a balanced performance over time.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Secondly, it is crucial to highlight Client Alignment. The recommended portfolio strategy has been designed to align perfectly with the clients financial goals—specifically, a moderate risk level with returns exceeding 4%.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By incorporating diverse asset classes and using advanced strategies like Risk Parity, we believe we can meet these objectives effectively while keeping risk within their comfort zone.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balanced strategy aims to give confidence that the financial goals are achievable with a focus on sustainable growth and effective risk management.</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0aa4fe3e27_0_3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g30aa4fe3e27_0_3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To move forward with our plan, here are the Next Steps we recommend:</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First, we’ll begin by implementing the proposed Risk Parity allocation strategy.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strategy will provide balanced risk exposure across the portfolio, ensuring that each asset contributes proportionally to the overall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Next, we plan to broaden the dataset and leverage advanced statistical models to enhance our predictions.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By incorporating more historical data and additional macroeconomic indicators, we can improve the accuracy of our models, which will help us better anticipate future market movements and optimize the portfolio accordingly.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Finally, we will regularly review asset performance, especially as market conditions change, to ensure ongoing alignment with the client’s financial goals.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will allow us to make timely adjustments, keeping the portfolio on track to meet objectives while managing risk effectively.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These steps are crucial to maintaining a well-balanced and adaptive portfolio that remains aligned with the client’s investment strategy and goals.</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3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466584" lvl="0" indent="-233292"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38299047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endParaRPr/>
          </a:p>
        </p:txBody>
      </p:sp>
      <p:sp>
        <p:nvSpPr>
          <p:cNvPr id="203" name="Google Shape;203;p1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0aa4fe3e27_0_4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Good morning and thank you for joining us today. </a:t>
            </a:r>
            <a:endParaRPr sz="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I’m Carrie Little. My partner, Ian Lucas and I will walk you through our financial portfolio proposal on </a:t>
            </a:r>
          </a:p>
          <a:p>
            <a:pPr marL="0" lvl="0" indent="0" algn="l" rtl="0">
              <a:lnSpc>
                <a:spcPct val="100000"/>
              </a:lnSpc>
              <a:spcBef>
                <a:spcPts val="0"/>
              </a:spcBef>
              <a:spcAft>
                <a:spcPts val="0"/>
              </a:spcAft>
              <a:buSzPts val="1100"/>
              <a:buNone/>
            </a:pPr>
            <a:r>
              <a:rPr lang="en-US" sz="800" b="1" dirty="0">
                <a:solidFill>
                  <a:schemeClr val="tx1"/>
                </a:solidFill>
                <a:latin typeface="Calibri" panose="020F0502020204030204" pitchFamily="34" charset="0"/>
                <a:ea typeface="Calibri" panose="020F0502020204030204" pitchFamily="34" charset="0"/>
                <a:cs typeface="Calibri" panose="020F0502020204030204" pitchFamily="34" charset="0"/>
                <a:sym typeface="Calibri"/>
              </a:rPr>
              <a:t>The Risky Business of Safe Investing: Optimizing Conservative Portfolios</a:t>
            </a:r>
            <a:endParaRPr sz="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solidFill>
                  <a:schemeClr val="tx1"/>
                </a:solidFill>
                <a:latin typeface="Calibri" panose="020F0502020204030204" pitchFamily="34" charset="0"/>
                <a:ea typeface="Calibri" panose="020F0502020204030204" pitchFamily="34" charset="0"/>
                <a:cs typeface="Calibri" panose="020F0502020204030204" pitchFamily="34" charset="0"/>
              </a:rPr>
              <a:t>Today, we will examine how we’ve designed this portfolio to balance risk, maximize returns, and align with the customer’s financial goals.</a:t>
            </a:r>
            <a:endParaRPr sz="8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dirty="0"/>
          </a:p>
        </p:txBody>
      </p:sp>
      <p:sp>
        <p:nvSpPr>
          <p:cNvPr id="75" name="Google Shape;75;g30aa4fe3e27_0_4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3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p3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466584" lvl="0" indent="-233292"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3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Font typeface="Arial" panose="020B0604020202020204" pitchFamily="34" charset="0"/>
              <a:buNone/>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Monthly Return Time Series Plots </a:t>
            </a:r>
            <a:endParaRPr lang="en-US" sz="800" b="1"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endParaRPr lang="en-US" sz="800" b="1"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Vanguard </a:t>
            </a:r>
            <a:r>
              <a:rPr lang="en-US" sz="800" b="1" dirty="0" err="1">
                <a:latin typeface="Calibri" panose="020F0502020204030204" pitchFamily="34" charset="0"/>
                <a:ea typeface="Calibri" panose="020F0502020204030204" pitchFamily="34" charset="0"/>
                <a:cs typeface="Calibri" panose="020F0502020204030204" pitchFamily="34" charset="0"/>
                <a:sym typeface="Arial"/>
              </a:rPr>
              <a:t>LifeStrategy</a:t>
            </a:r>
            <a:r>
              <a:rPr lang="en-US" sz="800" b="1" dirty="0">
                <a:latin typeface="Calibri" panose="020F0502020204030204" pitchFamily="34" charset="0"/>
                <a:ea typeface="Calibri" panose="020F0502020204030204" pitchFamily="34" charset="0"/>
                <a:cs typeface="Calibri" panose="020F0502020204030204" pitchFamily="34" charset="0"/>
                <a:sym typeface="Arial"/>
              </a:rPr>
              <a:t> Income Fund (VASIX)</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The returns exhibit relatively low volatility throughout the time period, with no major spikes or extreme changes. The performance has been steady, fitting its conservative nature.</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Vanguard Total World Stock ETF (VT)</a:t>
            </a: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The plot shows higher volatility compared to VASIX, with several notable upward and downward spikes. This is consistent with its equity exposure across global markets.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b="1"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PIMCO 25+ Year Zero Coupon US Treasury ETF (ZROZ)</a:t>
            </a: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The returns show significant fluctuations, reflecting the high sensitivity of long-duration bonds to changes in interest rates. Peaks and troughs are evident, particularly in response to macroeconomic shifts.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AQR Diversified Arbitrage I (ADAIX)</a:t>
            </a: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The plot shows relatively stable returns with one significant negative spike around the midpoint of the time series, indicating an event-driven risk that impacted returns significantly at that point.</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iShares Gold Trust (IAU)</a:t>
            </a: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Monthly returns display moderate volatility with several noticeable spikes, indicating sensitivity to broader economic factors and market uncertainty, which is typical for gold as a safe-haven asset.</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Bitcoin Market Price USD (^BTC)</a:t>
            </a: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Bitcoin's returns are extremely volatile, with both significant positive and negative spikes. The return pattern demonstrates high risk and potential high reward, making it a distinct asset compared to others in this dataset.</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3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7" name="Google Shape;227;p3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Monthly Return Time Series Plots </a:t>
            </a:r>
            <a:endParaRPr lang="en-US" sz="800" b="1"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endParaRPr lang="en-US"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Risk-Balanced Commodities Strategy I (ARCIX)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returns display moderate volatility, with a number of significant downward and upward movements, likely reflecting commodity price swings and their impact on the fund's strategy.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Long-Short Equity I (QLEIX)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Returns are generally stable, with some fluctuations, suggesting that the long-short strategy mitigates extreme movements typically seen in traditional equity funds.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Style Premia Alternative I (QSPIX)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Returns show significant fluctuations, with occasional sharp negative movements, indicating exposure to specific risk factors or market dislocations.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Equity Market Neutral I (QMNIX)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Font typeface="Arial" panose="020B0604020202020204" pitchFamily="34" charset="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shows relatively stable returns with minimal fluctuation, supporting the market-neutral strategy's goal of reducing systematic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Macro Opportunities I (QGMIX)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displays significant return fluctuations, both positive and negative, suggesting sensitivity to macroeconomic events and the impact of tactical positioning.</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AGF U.S. Market Neutral Anti-Beta (BTAL)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returns show moderate volatility, with some noticeable negative movements, indicating occasional drawdowns despite a generally defensive stance.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3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Monthly Return Time Series Plots </a:t>
            </a:r>
            <a:endParaRPr lang="en-US" sz="800" b="1"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endParaRPr lang="en-US"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Managed Futures Strategy HV I (QMHIX)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Returns display considerable volatility, with several sharp spikes, indicating the high-risk nature of managed futures strategies that thrive on market trends.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Invesco DB US Dollar Bullish (UUP)</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Returns are relatively stable with moderate fluctuations, reflecting the currency fund's performance in response to the strength of the U.S. dollar against other currencies.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VIX Mid-Term Futures (VIXM)</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shows several sharp spikes, particularly during market turmoil, which is consistent with the nature of VIX-related products that tend to rise in times of market stress.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3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3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Raw Return Histograms with Fitted Probability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T, Cauchy, and Normal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a:t>
            </a: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Income Fund (VASIX)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centered and symmetric, with low tails. The fitted T distribution (red) captures the kurtosis better than the normal distribution (green).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Cauchy distribution (blue) overestimates the tails, suggesting VASIX has a lower tail risk than a typical Cauchy process.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Total World Stock ETF (VT)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fairly symmetric with heavier tails compared to a normal distribution. The T distribution captures this heavy-tailed nature well, while the normal distribution underestimates it.</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Cauchy distribution shows extreme tail coverage that does not align with VT’s empirical return profile.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exhibits a moderate skew and some heavy tails, consistent with long-duration bond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fits the tails more accurately than the normal distribution, underestimating extreme return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Diversified Arbitrage I (ADAIX)</a:t>
            </a: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approximately symmetric with moderate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fits the data well, while the Cauchy distribution overestimates tail probability.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3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Raw Return Histograms with Fitted Probability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T, Cauchy, and Normal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iShares Gold Trust (IAU)</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moderately skewed to the right, and the tails are heavier than the normal distribution can accommodate.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provides a better fit, particularly in accounting for higher frequencies in the tails.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Bitcoin Market Price USD (^BTC)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displays significant kurtosis, with extreme tails on both sides.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Cauchy distribution aligns better with the extreme tail behavior than the T or normal distribution, which underestimate the frequency of large movements.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Risk-Balanced Commodities Strategy I (ARCIX)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exhibits a moderate degree of skewness and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provides the most appropriate fit, with the normal distribution significantly underestimating the tail events.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Long-Short Equity I (QLEIX)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centered with moderate tail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captures the tail behavior better than the normal, with the Cauchy again overestimating risk.</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3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Raw Return Histograms with Fitted Probability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T, Cauchy, and Normal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Style Premia Alternative I (QSPIX)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shows a slight positive skew and moderate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closely follows the empirical distribution, while the normal distribution fails to adequately capture the tail thickness.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Equity Market Neutral I (QMNIX)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approximately normal with mild skewness.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Both T and normal distributions provide a reasonable fit, while the Cauchy overstates tail risks.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Macro Opportunities I (QGMIX)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heavily skewed with a high peak and some significant outliers.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fits the main distribution well but underestimates the extreme outliers, where the Cauchy distribution provides better tail coverage.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AGF U.S. Market Neutral Anti-Beta (BTAL)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shows moderate negative skewness and excess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provides a good approximation for both skew and kurtosis, with the normal distribution missing the heavier tails.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3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3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Raw Return Histograms with Fitted Probability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T, Cauchy, and Normal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Managed Futures Strategy HV I (QMHIX)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has a slight positive skew and noticeable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matches the data well, while the normal distribution underestimates tail frequencies.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Invesco DB US Dollar Bullish (UUP)</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is relatively symmetric, though there is noticeable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provides a better fit than the normal distribution for the higher frequency of tail returns.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VIX Mid-Term Futures (VIXM)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histogram has heavy tails and significant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Cauchy distribution matches extreme tail frequencies better, indicating a higher probability of large movements than the normal or T distributions predict.</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3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3" name="Google Shape;263;p3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r>
              <a:rPr lang="en-US" sz="800" b="1" i="0" u="none" strike="noStrike" cap="none" dirty="0">
                <a:solidFill>
                  <a:srgbClr val="000000"/>
                </a:solidFill>
                <a:latin typeface="Calibri"/>
                <a:ea typeface="Calibri"/>
                <a:cs typeface="Calibri"/>
                <a:sym typeface="Calibri"/>
              </a:rPr>
              <a:t>QQ-Plots</a:t>
            </a:r>
          </a:p>
          <a:p>
            <a:pPr marL="162009" lvl="0" indent="0" algn="l" rtl="0">
              <a:lnSpc>
                <a:spcPct val="100000"/>
              </a:lnSpc>
              <a:spcBef>
                <a:spcPts val="0"/>
              </a:spcBef>
              <a:spcAft>
                <a:spcPts val="0"/>
              </a:spcAft>
              <a:buSzPts val="1100"/>
              <a:buNone/>
            </a:pPr>
            <a:endParaRPr lang="en-US" sz="800" b="1" i="0" u="none" strike="noStrike" cap="none" dirty="0">
              <a:solidFill>
                <a:srgbClr val="000000"/>
              </a:solidFill>
              <a:latin typeface="Calibri"/>
              <a:ea typeface="Calibri"/>
              <a:cs typeface="Calibri"/>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a:t>
            </a: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Income Fund (VASIX)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shows that the points largely follow the theoretical line, except for slight deviations in the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suggests that VASIX is approximately normally distributed in the central portion, with some heavier tails, aligning with the previous interpretation.</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Total World Stock ETF (VT)</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reveals that the tails deviate from the normal line, with more significant deviations at the extremes.</a:t>
            </a:r>
            <a:endParaRPr sz="800" dirty="0">
              <a:latin typeface="Calibri" panose="020F0502020204030204" pitchFamily="34" charset="0"/>
              <a:ea typeface="Calibri" panose="020F0502020204030204" pitchFamily="34" charset="0"/>
              <a:cs typeface="Calibri" panose="020F0502020204030204" pitchFamily="34" charset="0"/>
            </a:endParaRPr>
          </a:p>
          <a:p>
            <a:pPr marL="162009" indent="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reinforces the earlier observation that VT has heavy tails, indicating that a normal distribution is insufficient for capturing the full range of return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shows deviations from the normal line, particularly in the lower and upper extremes, suggesting heavier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observation is consistent with the previous analysis, where the T distribution fit better than the normal.</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Diversified Arbitrage I (ADAIX)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points deviate slightly at the tails, indicating moderate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remains a suitable fit, with the normal distribution underestimating the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iShares Gold Trust (IAU)</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indicates noticeable deviations from the theoretical line in the tails, indicating heavier tails than a normal distribution would suggest. This supports the previous analysis, where the T distribution provided a better fit.</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Bitcoin Market Price USD (^BTC)</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shows extreme deviations in upper and lower tails, confirming very heavy tails and high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aligns with the earlier finding that the Cauchy distribution fits Bitcoin’s returns better due to the presence of extreme return events.</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3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r>
              <a:rPr lang="en-US" sz="800" b="1" i="0" u="none" strike="noStrike" cap="none" dirty="0">
                <a:solidFill>
                  <a:srgbClr val="000000"/>
                </a:solidFill>
                <a:latin typeface="Calibri"/>
                <a:ea typeface="Calibri"/>
                <a:cs typeface="Calibri"/>
                <a:sym typeface="Calibri"/>
              </a:rPr>
              <a:t>QQ-Plots</a:t>
            </a:r>
          </a:p>
          <a:p>
            <a:pPr marL="162009" lvl="0" indent="0" algn="l" rtl="0">
              <a:lnSpc>
                <a:spcPct val="100000"/>
              </a:lnSpc>
              <a:spcBef>
                <a:spcPts val="0"/>
              </a:spcBef>
              <a:spcAft>
                <a:spcPts val="0"/>
              </a:spcAft>
              <a:buSzPts val="1100"/>
              <a:buNone/>
            </a:pPr>
            <a:endParaRPr lang="en-US" sz="800" b="1" i="0" u="none" strike="noStrike" cap="none" dirty="0">
              <a:solidFill>
                <a:srgbClr val="000000"/>
              </a:solidFill>
              <a:latin typeface="Calibri"/>
              <a:ea typeface="Calibri"/>
              <a:cs typeface="Calibri"/>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Risk-Balanced Commodities Strategy I (ARCIX)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displays deviations in the tails, indicating that a normal distribution does not capture extreme events well.</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is the best choice based on the observed heavy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Long-Short Equity I (QLEIX)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points follow the theoretical line reasonably closely, with slight deviations in the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suggests moderate tail risk, supporting the previous observation that a T distribution provides a reasonable fit.</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Style Premia Alternative I (QSPIX)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shows deviations from the normal line, particularly in the upper tails, indicating heavier tail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supports the earlier conclusion that the T distribution fits the return distribution better than the normal.</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Equity Market Neutral I (QMNIX)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points follow the theoretical line relatively closely, with only slight deviations in the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Both the T and normal distributions could be reasonable fits, although the T distribution provides a slight improvement in capturing the tail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Macro Opportunities I (QGMIX)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displays notable deviations at the extremes, indicating heavier tails than the normal distribution can accommodate.</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supports the use of the T distribution over the normal for fitting QGMIX returns.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AGF U.S. Market Neutral Anti-Beta (BTAL)</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shows noticeable negative skewness, with points deviating below the line at the lower end.</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confirms the earlier observation of negative skewness and heavier tails, suggesting the T distribution as a better fit.</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13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Here’s a quick overview of our agenda for this presentation.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We will begin with an Introduction where I'll provide some background on our approach and key objectives.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Next, we'll look at a Data Overview, focusing on the sources and types of data we’ve used.</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Following that, we’ll dive into Data Analysis, covering insights such as correlations, risk characteristics, and volatility metrics of different assets.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We’ll then explore the Portfolio Strategies that include different approaches, such as Risk Parity, Minimum Variance, and Maximum Diversification, and how these strategies align with your financial goals.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Afterwards, we'll discuss the Key Findings from our analysis, including return distributions, risk profiles, and the benefits of diversification.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Based on these findings, we’ll present our Recommendations for optimizing your portfolio structure.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We'll then conclude with a Conclusion summarizing the key points and a Next Steps section to outline how we can move forward.</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agenda will ensure you get a complete picture of our portfolio design and why it’s suited to meet your financial goals.</a:t>
            </a:r>
            <a:endParaRPr sz="800" dirty="0">
              <a:latin typeface="Calibri" panose="020F0502020204030204" pitchFamily="34" charset="0"/>
              <a:ea typeface="Calibri" panose="020F0502020204030204" pitchFamily="34" charset="0"/>
              <a:cs typeface="Calibri" panose="020F0502020204030204" pitchFamily="34" charset="0"/>
            </a:endParaRPr>
          </a:p>
        </p:txBody>
      </p:sp>
      <p:sp>
        <p:nvSpPr>
          <p:cNvPr id="85" name="Google Shape;85;p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4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4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r>
              <a:rPr lang="en-US" sz="800" b="1" i="0" u="none" strike="noStrike" cap="none" dirty="0">
                <a:solidFill>
                  <a:srgbClr val="000000"/>
                </a:solidFill>
                <a:latin typeface="Calibri"/>
                <a:ea typeface="Calibri"/>
                <a:cs typeface="Calibri"/>
                <a:sym typeface="Calibri"/>
              </a:rPr>
              <a:t>QQ-Plots</a:t>
            </a: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Managed Futures Strategy HV I (QMHIX)</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shows moderate deviations from the normal line in the tails, indicating heavier tails.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remains the best fit based on the tail behavior observed.</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Invesco DB US Dollar Bullish (UUP)</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shows slight deviations from the normal line at the tails, but the overall fit is close.</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supports the earlier conclusion that both the T and normal distributions could fit reasonably well, with the T providing a slight edge in capturing tail risk.</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333459" lvl="0" indent="-171450" algn="l" rtl="0">
              <a:lnSpc>
                <a:spcPct val="100000"/>
              </a:lnSpc>
              <a:spcBef>
                <a:spcPts val="0"/>
              </a:spcBef>
              <a:spcAft>
                <a:spcPts val="0"/>
              </a:spcAft>
              <a:buSzPts val="1100"/>
              <a:buFont typeface="Arial" panose="020B0604020202020204" pitchFamily="34" charset="0"/>
              <a:buChar char="•"/>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VIX Mid-Term Futures (VIXM)</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QQ plot shows significant deviations in the tails, indicating extreme tail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Cauchy distribution is likely a better fit due to the pronounced tail deviations, aligning with previous observations.</a:t>
            </a: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4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p4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indent="0">
              <a:buSzPts val="3200"/>
              <a:buNone/>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Rolling 36-Month Means, Standard Deviations, and Risk-Adjusted Returns</a:t>
            </a:r>
          </a:p>
          <a:p>
            <a:pPr marL="0" indent="0">
              <a:buSzPts val="3200"/>
              <a:buNone/>
            </a:pPr>
            <a:endPar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SzPct val="138000"/>
              <a:buFont typeface="Arial" panose="020B0604020202020204" pitchFamily="34" charset="0"/>
              <a:buChar cha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Vanguard </a:t>
            </a:r>
            <a:r>
              <a:rPr lang="en-US" sz="800" b="1" i="0" u="none" strike="noStrike" cap="none"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 Income Fund (VASIX)</a:t>
            </a:r>
          </a:p>
          <a:p>
            <a:pPr marL="0" indent="0">
              <a:buSzPts val="3200"/>
              <a:buNone/>
            </a:pPr>
            <a:r>
              <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The rolling mean returns have gradually declined since 2021, indicating consistent underperformance in the current interest rate environment. This suggests that VASIX may not be as effective in capturing recent market opportunities, reflecting its conservative nature. The rolling standard deviation increased significantly starting in 2022, reflecting a shift in the risk profile due to changing interest rates and economic uncertainty. The rolling risk-adjusted returns have trended downwards since 2021, indicating underperformance compared to the volatility experienced. This suggests that VASIX’s conservative allocation struggled to provide meaningful returns amid increased market turbulence.</a:t>
            </a:r>
          </a:p>
          <a:p>
            <a:pPr marL="0" indent="0">
              <a:buSzPts val="3200"/>
              <a:buNone/>
            </a:pPr>
            <a:endPar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SzPct val="138000"/>
              <a:buFont typeface="Arial" panose="020B0604020202020204" pitchFamily="34" charset="0"/>
              <a:buChar cha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Vanguard Total World Stock ETF (VT)</a:t>
            </a:r>
          </a:p>
          <a:p>
            <a:pPr marL="0" indent="0">
              <a:buSzPts val="3200"/>
              <a:buNone/>
            </a:pPr>
            <a:r>
              <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The rolling mean increased significantly in 2021, peaking around the middle of the year before declining in 2023. This implies that VT captured equity market gains during the post-pandemic recovery but suffered as markets faced increased volatility and tightening monetary conditions in 2022-2023. The standard deviation remained relatively constant but increased during market turmoil. This aligns with VT’s exposure to global equity risk, leading to increased volatility during crises. Risk-adjusted returns have been highly volatile, peaking in 2021 but dropping after that, which reflects both high returns and high volatility associated with global equity markets.</a:t>
            </a:r>
          </a:p>
          <a:p>
            <a:pPr marL="0" indent="0">
              <a:buSzPts val="3200"/>
              <a:buNone/>
            </a:pPr>
            <a:endPar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SzPct val="138000"/>
              <a:buFont typeface="Arial" panose="020B0604020202020204" pitchFamily="34" charset="0"/>
              <a:buChar cha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a:t>
            </a:r>
          </a:p>
          <a:p>
            <a:pPr marL="0" indent="0">
              <a:buSzPts val="3200"/>
              <a:buNone/>
            </a:pPr>
            <a:r>
              <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The rolling mean returns peaked in 2020-2021 but declined sharply afterward, reflecting the impact of rising interest rates on long-duration bonds. This emphasizes ZROZ's interest rate sensitivity and explains its weak performance when interest rates increased.</a:t>
            </a:r>
          </a:p>
          <a:p>
            <a:pPr marL="0" indent="0">
              <a:buSzPts val="3200"/>
              <a:buNone/>
            </a:pPr>
            <a:r>
              <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Volatility increased significantly starting in 2021, indicating increased risk due to interest rate hikes. This is consistent with ZROZ's high sensitivity to rate changes. The risk-adjusted returns have declined sharply since 2021, reflecting the adverse impact of rising interest rates. ZROZ has underperformed due to its vulnerability to duration risk.</a:t>
            </a:r>
          </a:p>
          <a:p>
            <a:pPr marL="0" indent="0">
              <a:buSzPts val="3200"/>
              <a:buNone/>
            </a:pPr>
            <a:endPar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SzPct val="138000"/>
              <a:buFont typeface="Arial" panose="020B0604020202020204" pitchFamily="34" charset="0"/>
              <a:buChar cha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AQR Diversified Arbitrage I (ADAIX)</a:t>
            </a:r>
          </a:p>
          <a:p>
            <a:pPr marL="0" indent="0">
              <a:buSzPts val="3200"/>
              <a:buNone/>
            </a:pPr>
            <a:r>
              <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The rolling mean returns rose steadily into 2021, benefiting from a favorable arbitrage environment, but dropped in the last couple of years. This suggests that conditions became less conducive to arbitrage opportunities, likely driven by increased market volatility. Rolling standard deviation remained stable for most of the period but spiked around 2021. This shows that ADAIX faced episodic increases in volatility, likely due to temporary market dislocations.</a:t>
            </a:r>
          </a:p>
          <a:p>
            <a:pPr marL="0" indent="0">
              <a:buSzPts val="3200"/>
              <a:buNone/>
            </a:pPr>
            <a:r>
              <a:rPr lang="en-US" sz="80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Showed relatively stable and improving risk-adjusted returns, suggesting effective risk management and a favorable market environment in recent years.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4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4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indent="0">
              <a:buSzPts val="3200"/>
              <a:buNone/>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Rolling 36-Month Means, Standard Deviations, and Risk-Adjusted Returns </a:t>
            </a:r>
          </a:p>
          <a:p>
            <a:pPr marL="0" indent="0">
              <a:buSzPts val="3200"/>
              <a:buNone/>
            </a:pPr>
            <a:endParaRPr lang="en-US" sz="800" b="1" i="1"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iShares Gold Trust (IAU)</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rolling mean fluctuates widely, peaking during times of market uncertainty. Gold’s role as a haven becomes apparent, with improved performance during economic distress, making it a useful diversifier.</a:t>
            </a:r>
            <a:endParaRPr sz="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Bitcoin Market Price USD (^BTC)</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rolling mean peaked in 2020-2021, benefiting from the bull market, but has declined sharply as market sentiment shifted. This behavior highlights Bitcoin’s sensitivity to risk appetite, contributing positively during market rallies but suffering heavily during downturns. The rolling standard deviation decreased but remained extremely high, highlighting persistent volatility even during quieter periods. This is consistent with Bitcoin's highly speculative nature.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Rolling risk-adjusted returns have been consistently negative since mid-2021, indicating that the high volatility of Bitcoin has outweighed its return potential in recent market conditions.</a:t>
            </a: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Risk-Balanced Commodities Strategy I (ARCIX)</a:t>
            </a:r>
            <a:endParaRPr sz="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rolling mean improved significantly in 2021, reflecting strong commodity markets, but has moderated since then. This illustrates its ability to perform well during inflationary periods but with vulnerability to commodity market cycles.</a:t>
            </a:r>
            <a:endParaRPr sz="800" dirty="0">
              <a:latin typeface="Calibri" panose="020F0502020204030204" pitchFamily="34" charset="0"/>
              <a:ea typeface="Calibri" panose="020F0502020204030204" pitchFamily="34" charset="0"/>
              <a:cs typeface="Calibri" panose="020F0502020204030204" pitchFamily="34" charset="0"/>
            </a:endParaRPr>
          </a:p>
          <a:p>
            <a:pPr marL="0" indent="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Long-Short Equity I (QLEIX)</a:t>
            </a:r>
            <a:endParaRPr sz="800" dirty="0">
              <a:latin typeface="Calibri" panose="020F0502020204030204" pitchFamily="34" charset="0"/>
              <a:ea typeface="Calibri" panose="020F0502020204030204" pitchFamily="34" charset="0"/>
              <a:cs typeface="Calibri" panose="020F0502020204030204" pitchFamily="34" charset="0"/>
            </a:endParaRPr>
          </a:p>
          <a:p>
            <a:pPr marL="0" indent="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It showed substantial improvements in its rolling means post-2021, indicating that this strategy captured specific market opportunities or factor premiums effectively during the post-pandemic period. Volatility rose gradually over time, reflecting exposure to systematic risks. The steady increase highlights the evolving nature of factor-based strategies and macro-opportunities in varying market conditions. Showed relatively stable and improving risk-adjusted returns, suggesting effective risk management and a favorable market environment for this strategies in recent years.</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4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4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Rolling 36-Month Means, Standard Deviations, and Risk-Adjusted Returns </a:t>
            </a:r>
          </a:p>
          <a:p>
            <a:pPr marL="0" marR="0" lvl="0" indent="0" algn="l" rtl="0">
              <a:lnSpc>
                <a:spcPct val="100000"/>
              </a:lnSpc>
              <a:spcBef>
                <a:spcPts val="0"/>
              </a:spcBef>
              <a:spcAft>
                <a:spcPts val="0"/>
              </a:spcAft>
              <a:buClr>
                <a:srgbClr val="000000"/>
              </a:buClr>
              <a:buSzPts val="3200"/>
              <a:buFont typeface="Arial"/>
              <a:buNone/>
            </a:pPr>
            <a:endPar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i="0" dirty="0">
                <a:latin typeface="Calibri" panose="020F0502020204030204" pitchFamily="34" charset="0"/>
                <a:ea typeface="Calibri" panose="020F0502020204030204" pitchFamily="34" charset="0"/>
                <a:cs typeface="Calibri" panose="020F0502020204030204" pitchFamily="34" charset="0"/>
                <a:sym typeface="Calibri"/>
              </a:rPr>
              <a:t>AQR Style Premia Alternative I (QSPIX)</a:t>
            </a:r>
            <a:endParaRPr sz="800" i="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i="0" dirty="0">
                <a:latin typeface="Calibri" panose="020F0502020204030204" pitchFamily="34" charset="0"/>
                <a:ea typeface="Calibri" panose="020F0502020204030204" pitchFamily="34" charset="0"/>
                <a:cs typeface="Calibri" panose="020F0502020204030204" pitchFamily="34" charset="0"/>
                <a:sym typeface="Calibri"/>
              </a:rPr>
              <a:t>It showed substantial improvements in its rolling means post-2021, indicating that this strategy effectively captured specific market opportunities or factor premiums during the post-pandemic period. Volatility rose gradually over time, reflecting their exposure to systematic risks. The steady increase highlights the evolving nature of factor-based strategies and macro-opportunities in varying market conditions. Risk-adjusted returns have shown notable recovery since 2021, indicating these strategies benefited from factor premiums and macro-opportunities as the market environment shifted.</a:t>
            </a:r>
          </a:p>
          <a:p>
            <a:pPr marL="0" lvl="0" indent="0" algn="l" rtl="0">
              <a:lnSpc>
                <a:spcPct val="100000"/>
              </a:lnSpc>
              <a:spcBef>
                <a:spcPts val="0"/>
              </a:spcBef>
              <a:spcAft>
                <a:spcPts val="0"/>
              </a:spcAft>
              <a:buSzPts val="1100"/>
              <a:buNone/>
            </a:pPr>
            <a:endParaRPr sz="800" i="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i="0" dirty="0">
                <a:latin typeface="Calibri" panose="020F0502020204030204" pitchFamily="34" charset="0"/>
                <a:ea typeface="Calibri" panose="020F0502020204030204" pitchFamily="34" charset="0"/>
                <a:cs typeface="Calibri" panose="020F0502020204030204" pitchFamily="34" charset="0"/>
                <a:sym typeface="Calibri"/>
              </a:rPr>
              <a:t>AQR Equity Market Neutral I (QMNIX) </a:t>
            </a:r>
            <a:endParaRPr sz="800" i="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i="0" dirty="0">
                <a:latin typeface="Calibri" panose="020F0502020204030204" pitchFamily="34" charset="0"/>
                <a:ea typeface="Calibri" panose="020F0502020204030204" pitchFamily="34" charset="0"/>
                <a:cs typeface="Calibri" panose="020F0502020204030204" pitchFamily="34" charset="0"/>
                <a:sym typeface="Calibri"/>
              </a:rPr>
              <a:t>Rolling mean returns have steadily increased, particularly in recent years, showing stable performance across different market regimes. This consistency indicates their diversification potential.</a:t>
            </a:r>
            <a:endParaRPr sz="800" i="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i="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i="0" dirty="0">
                <a:latin typeface="Calibri" panose="020F0502020204030204" pitchFamily="34" charset="0"/>
                <a:ea typeface="Calibri" panose="020F0502020204030204" pitchFamily="34" charset="0"/>
                <a:cs typeface="Calibri" panose="020F0502020204030204" pitchFamily="34" charset="0"/>
                <a:sym typeface="Calibri"/>
              </a:rPr>
              <a:t>AQR Macro Opportunities I (QGMIX)</a:t>
            </a:r>
            <a:endParaRPr sz="800" i="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i="0" dirty="0">
                <a:latin typeface="Calibri" panose="020F0502020204030204" pitchFamily="34" charset="0"/>
                <a:ea typeface="Calibri" panose="020F0502020204030204" pitchFamily="34" charset="0"/>
                <a:cs typeface="Calibri" panose="020F0502020204030204" pitchFamily="34" charset="0"/>
                <a:sym typeface="Calibri"/>
              </a:rPr>
              <a:t>Rolling mean returns have steadily increased, particularly in recent years, showing stable performance across different market regimes. This consistency indicates their diversification potential. Volatility rose gradually over time, reflecting their exposure to systematic risks. The steady increase highlights the evolving nature of factor-based strategies and macro-opportunities in varying market conditions. Risk-adjusted returns have shown notable recovery since 2021, indicating these strategies benefited from factor premiums and macro-opportunities as the market environment shifted.</a:t>
            </a:r>
          </a:p>
          <a:p>
            <a:pPr marL="0" lvl="0" indent="0" algn="l" rtl="0">
              <a:lnSpc>
                <a:spcPct val="100000"/>
              </a:lnSpc>
              <a:spcBef>
                <a:spcPts val="0"/>
              </a:spcBef>
              <a:spcAft>
                <a:spcPts val="0"/>
              </a:spcAft>
              <a:buSzPts val="1100"/>
              <a:buNone/>
            </a:pPr>
            <a:endParaRPr sz="800" i="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i="0" dirty="0">
                <a:latin typeface="Calibri" panose="020F0502020204030204" pitchFamily="34" charset="0"/>
                <a:ea typeface="Calibri" panose="020F0502020204030204" pitchFamily="34" charset="0"/>
                <a:cs typeface="Calibri" panose="020F0502020204030204" pitchFamily="34" charset="0"/>
                <a:sym typeface="Calibri"/>
              </a:rPr>
              <a:t>AGF U.S. Market Neutral Anti-Beta (BTAL)</a:t>
            </a:r>
            <a:endParaRPr sz="800" i="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i="0" dirty="0">
                <a:latin typeface="Calibri" panose="020F0502020204030204" pitchFamily="34" charset="0"/>
                <a:ea typeface="Calibri" panose="020F0502020204030204" pitchFamily="34" charset="0"/>
                <a:cs typeface="Calibri" panose="020F0502020204030204" pitchFamily="34" charset="0"/>
                <a:sym typeface="Calibri"/>
              </a:rPr>
              <a:t>The rolling mean has risen steadily since 2021, suggesting that this anti-beta strategy has effectively captured periods of heightened volatility and downturns in equity markets. Showed increasing volatility post-2021, demonstrating responsiveness to increased market trends and disruptions, allowing them to benefit from dislocations but at greater risk. Risk-adjusted returns improved significantly post-2021, reflecting the ability of these strategies to capitalize on increased market volatility. BTAL, in particular, performed well during equity downturns, suggesting a strong diversifying effect.</a:t>
            </a:r>
            <a:endParaRPr sz="800" i="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4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4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Rolling 36-Month Means, Standard Deviations, and Risk-Adjusted Returns </a:t>
            </a:r>
          </a:p>
          <a:p>
            <a:pPr marL="0" marR="0" lvl="0" indent="0" algn="l" rtl="0">
              <a:lnSpc>
                <a:spcPct val="100000"/>
              </a:lnSpc>
              <a:spcBef>
                <a:spcPts val="0"/>
              </a:spcBef>
              <a:spcAft>
                <a:spcPts val="0"/>
              </a:spcAft>
              <a:buClr>
                <a:srgbClr val="000000"/>
              </a:buClr>
              <a:buSzPts val="3200"/>
              <a:buFont typeface="Arial"/>
              <a:buNone/>
            </a:pPr>
            <a:endPar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indent="-17145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Managed Futures Strategy HV I (QMHIX)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Rolling mean returns increased sharply from 2022 onward, benefiting from market dislocations and trends, highlighting the adaptability of managed futures in diverse market environments. Showed increasing volatility post-2021, demonstrating responsiveness to increased market trends and disruptions, allowing them to benefit from dislocations but at greater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Risk-adjusted returns improved significantly post-2021, reflecting the ability of these strategies to capitalize on increased market volatility. BTAL, in particular, performed well during equity downturns, suggesting a strong diversifying effect.</a:t>
            </a: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Invesco DB US Dollar Bullish (UUP)</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Rolling mean returns have improved notably since 2021, reflecting strength in the U.S. dollar as the Federal Reserve raised interest rates, contributing positively during market uncertainty. The rolling standard deviation shows a gradual increase starting in 2022, reflecting increased volatility in the currency markets as central banks worldwide adjusted interest rates. Risk-adjusted returns have increased steadily, peaking in 2023, reflecting strong dollar performance amid monetary tightening. This shows its effectiveness as a defensive asset during periods of market stress.</a:t>
            </a: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VIX Mid-Term Futures (VIXM)</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Rolling means show strong performance during spikes in market volatility, highlighting its role as a hedge during equity market turmoil but poor performance during periods of lower volatility. The standard deviation was notably high and spiked during episodes of increased volatility, reaffirming its nature as a hedge against market turmoil. Risk-adjusted returns peaked during periods of high market volatility, consistent with its use as a hedge. However, performance suffered during calmer market conditions, indicating its limited role outside periods of stress.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4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tabLst>
                <a:tab pos="231775" algn="l"/>
                <a:tab pos="457200"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Asset Risk-Return Characteristics</a:t>
            </a: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231775" algn="l"/>
                <a:tab pos="457200"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231775" algn="l"/>
                <a:tab pos="457200"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CAGR (Compound Annual Growth Rate)</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Bitcoin (BTC) stands out with a CAGR of 68.78%, showcasing the high potential returns but with substantial risk. This aligns with earlier findings of high volatility and extreme tail risks.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Vanguard Total World Stock ETF (VT) has a respectable CAGR of 9.29%, reflecting its exposure to global equity markets. It demonstrates the trade-off of relatively high returns but with significant risk.</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Vanguard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Calibri"/>
              </a:rPr>
              <a:t> Income Fund (VASIX) falls short compared to other assets with a CAGR of 3.35%. However, its low risk makes it a consistent benchmark, as observed throughout the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 exhibits negative CAGR (-0.52%), reinforcing the impact of rising interest rates on long-duration Treasuries as noted in earlier rolling mean return analyses.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Annualized Standard Deviation:</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standard deviations range from 5.63% for VASIX to 76.62% for Bitcoin, highlighting the wide disparity in risk levels among the assets. Assets like ZROZ and commodities (ARCIX) show considerable volatility, consistent with their sensitivity to macroeconomic conditions.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AQR Long-Short Equity I (QLEIX) has a moderate standard deviation (11.45%), suggesting controlled risk relative to its returns, consistent with earlier stability observed in risk-adjusted returns.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231775" algn="l"/>
                <a:tab pos="457200"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Best and Worst Year</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best year for Bitcoin (BTC) showed a staggering 1271.14% return, while its worst year also reflects severe losses (-71.76%), emphasizing the high-risk, high-reward nature of cryptocurrency investing.</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worst year for ZROZ (-41.31%) highlights its susceptibility to interest rate risk, while VIXM and other highly volatile assets experienced substantial losses during their worst years.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VASIX, QMNIX, and UUP had a relatively limited downside in their worst years, reflecting their stable and defensive characteristics.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231775" algn="l"/>
                <a:tab pos="457200"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4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6" name="Google Shape;306;p4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tabLst>
                <a:tab pos="231775" algn="l"/>
                <a:tab pos="457200"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Asset Risk-Return Characteristics</a:t>
            </a: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231775" algn="l"/>
                <a:tab pos="457200"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0" indent="0">
              <a:buNone/>
              <a:tabLst>
                <a:tab pos="231775" algn="l"/>
                <a:tab pos="457200"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Max Drawdown</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 and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dirty="0">
                <a:latin typeface="Calibri" panose="020F0502020204030204" pitchFamily="34" charset="0"/>
                <a:ea typeface="Calibri" panose="020F0502020204030204" pitchFamily="34" charset="0"/>
                <a:cs typeface="Calibri" panose="020F0502020204030204" pitchFamily="34" charset="0"/>
                <a:sym typeface="Calibri"/>
              </a:rPr>
              <a:t> VIX Mid-Term Futures (VIXM) experienced substantial drawdowns, exceeding -60%, indicating that these assets are highly vulnerable during market downturns. This aligns with earlier analyses that showed their risk profiles and extreme tail events.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VASIX had a max drawdown of -16.72%, much lower than most other assets, emphasizing its role as a conservative income-generating benchmark.</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Gold (IAU) and QLEIX had relatively smaller drawdowns, indicating a more controlled downside risk than high-risk assets like BTC or VIXM.</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1"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231775" algn="l"/>
                <a:tab pos="457200"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Sharpe Ratio</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Bitcoin (BTC) leads with a Sharpe ratio of 1.02, indicating a favorable risk-adjusted return over the period analyzed. However, this high Sharpe ratio needs to be considered in the context of high volatility and the potential for extreme losses.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QLEIX shows a Sharpe ratio of 0.76, reflecting an attractive risk-adjusted return profile for a long-short equity strategy. It suggests that QLEIX is well-managed and can provide value as part of a diversified strategy.</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Sharpe ratio for VASIX is lower (0.26), consistent with its conservative nature and lower expected returns, making it less favorable compared to other riskier assets.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1"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231775" algn="l"/>
                <a:tab pos="457200" algn="l"/>
              </a:tabLst>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Sortino</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Ratio</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Sortino</a:t>
            </a:r>
            <a:r>
              <a:rPr lang="en-US" sz="800" dirty="0">
                <a:latin typeface="Calibri" panose="020F0502020204030204" pitchFamily="34" charset="0"/>
                <a:ea typeface="Calibri" panose="020F0502020204030204" pitchFamily="34" charset="0"/>
                <a:cs typeface="Calibri" panose="020F0502020204030204" pitchFamily="34" charset="0"/>
                <a:sym typeface="Calibri"/>
              </a:rPr>
              <a:t> ratio paints a similar picture as the Sharpe ratio, with Bitcoin (BTC) having a higher value (0.67), indicating a favorable upside potential relative to downside risk. However, its extreme volatility still makes it a challenging asset for many investors.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QLEIX and IAU also have moderately high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Sortino</a:t>
            </a:r>
            <a:r>
              <a:rPr lang="en-US" sz="800" dirty="0">
                <a:latin typeface="Calibri" panose="020F0502020204030204" pitchFamily="34" charset="0"/>
                <a:ea typeface="Calibri" panose="020F0502020204030204" pitchFamily="34" charset="0"/>
                <a:cs typeface="Calibri" panose="020F0502020204030204" pitchFamily="34" charset="0"/>
                <a:sym typeface="Calibri"/>
              </a:rPr>
              <a:t> ratios, indicating effective downside risk control and aligning with their relatively lower drawdowns than other riskier assets like VIXM or ZROZ.</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231775" algn="l"/>
                <a:tab pos="457200"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VASIX and other conservative assets have lower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Sortino</a:t>
            </a:r>
            <a:r>
              <a:rPr lang="en-US" sz="800" dirty="0">
                <a:latin typeface="Calibri" panose="020F0502020204030204" pitchFamily="34" charset="0"/>
                <a:ea typeface="Calibri" panose="020F0502020204030204" pitchFamily="34" charset="0"/>
                <a:cs typeface="Calibri" panose="020F0502020204030204" pitchFamily="34" charset="0"/>
                <a:sym typeface="Calibri"/>
              </a:rPr>
              <a:t> ratios, reflecting their limited upside, but their downside risk remains manageable.</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6939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4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4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Portfolio Weights and Concentration</a:t>
            </a:r>
            <a:endParaRPr sz="800" b="1"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portfolio weight allocation between Risk Parity, Minimum Variance, and Maximum Diversification has different approaches to risk management:</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Risk Parity focuses on balancing risk contributions across assets. The weights are distributed so that each asset's risk contribution is equal. This approach generally results in a more evenly distributed portfolio than minimum variance or maximum diversification, leading to a relatively lower concentration.</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Minimum Variance minimizes the portfolio’s overall risk, irrespective of asset returns. This excludes many assets from the portfolio, concentrating on those with the lowest risk. The technical report emphasizes that this portfolio lies on the efficient frontier’s leftmost tip and uses only a tiny proportion of the investable set due to constraints such as a long-only approach and shrinking beta thresholds (which excludes assets with high systematic risk.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Maximum Diversification aims to maximize the diversification ratio, selecting assets that contribute most to diversification benefits. Weights are determined by a ratio of asset volatilities to overall portfolio risk, which results in an allocation that favors assets contributing the least to overall risk. It tends to employ more assets than the minimum-variance approach, providing a compromise between diversification and risk control.</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4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8" name="Google Shape;318;p4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Risk Contribution</a:t>
            </a:r>
            <a:endParaRPr sz="800" b="1"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Risk Contribution Table shows how the portfolios achieve diversification</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In the risk parity approach, the contributions from each asset are more uniform, reflecting its aim to balance risk evenly.</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Minimum variance portfolios tend to be heavily skewed towards low-risk assets, resulting in uneven risk contributions, which also explains the higher portfolio concentration.</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Maximum diversification aims to reduce correlations among assets, resulting in weights proportional to each asset's ability to diversify risk rather than its volatility.</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4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Performance Metrics</a:t>
            </a:r>
            <a:endParaRPr sz="800" b="1"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0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Regarding performance, Risk Parity shows the highest CAGR (5.38%) and lowest maximum drawdown (-2.87%) compared to other strategies, consistent with its objective of balancing risk and potentially avoiding concentration in highly volatile assets.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0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0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Minimum Variance has the lowest standard deviation (2.35%) and a relatively low CAGR (4.66%), indicating that while it successfully minimizes risk, it may also sacrifice potential returns.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0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0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Maximum Diversification sits between the two, providing a reasonable balance between CAGR and volatility (4.71% and 2.61%, respectively). It is designed to provide better returns than a purely minimum-variance approach while reducing risk through diversification benefits.</a:t>
            </a:r>
            <a:endParaRPr sz="800" dirty="0">
              <a:latin typeface="Calibri" panose="020F0502020204030204" pitchFamily="34" charset="0"/>
              <a:ea typeface="Calibri" panose="020F0502020204030204" pitchFamily="34" charset="0"/>
              <a:cs typeface="Calibri" panose="020F0502020204030204" pitchFamily="34" charset="0"/>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1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First, let’s talk about the Background.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In 2022, we experienced significant client losses due to market volatility, which led many investors to shift their focus towards safer options like Treasury Bills.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With potential rate cuts on the horizon, clients are now seeking alternative investment strategies that can deliver returns above 4% while minimizing risk.</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brings us to our Goal. Today, we’re going to explore innovative investment strategies that utilize liquid funds.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Specifically, we'll be comparing three approaches: Risk Parity, Minimum Variance, and Maximum Diversification.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aim is to find ways to enhance returns while keeping risk levels manageable.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Each of these strategies has unique strengths, and our objective is to determine which can best meet the client’s financial needs in this evolving environment.</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With that in mind, let’s move on to the details.</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4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4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5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5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Regression Results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Regression Analysis Table reveals that the intercepts for all three portfolios are statistically significant, indicating potential alpha relative to the benchmark (VASIX).</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Risk Parity has a beta of 0.08, suggesting it is less prone to market movements than other portfolios. This makes it an appealing option for risk-averse investors.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Maximum Diversification portfolio exhibits a higher beta (0.11) than the other two, aligning with its approach to seeking diversification while tolerating higher market sensitivity.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Data Limitations and Specific Timeframes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results are subject to the characteristics of the underlying asset set and the particular timeframe used in the analysis. Different market environments might yield different results, especially for Minimum Variance portfolios that rely on historical correlations and volatilities that can shift dramatically.</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Model Assumptions</a:t>
            </a:r>
            <a:endParaRPr sz="800" dirty="0">
              <a:latin typeface="Calibri" panose="020F0502020204030204" pitchFamily="34" charset="0"/>
              <a:ea typeface="Calibri" panose="020F0502020204030204" pitchFamily="34" charset="0"/>
              <a:cs typeface="Calibri" panose="020F0502020204030204" pitchFamily="34" charset="0"/>
            </a:endParaRPr>
          </a:p>
          <a:p>
            <a:pPr marL="174969" lvl="0" indent="-174969"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portfolios are optimized under certain assumptions, such as constant asset covariance and using historical returns for risk estimation. These assumptions may not hold in periods of extreme market stress, leading to deviations from the expected portfolio performance.</a:t>
            </a:r>
          </a:p>
          <a:p>
            <a:pPr marL="174969" lvl="0" indent="-174969" algn="l" rtl="0">
              <a:lnSpc>
                <a:spcPct val="100000"/>
              </a:lnSpc>
              <a:spcBef>
                <a:spcPts val="0"/>
              </a:spcBef>
              <a:spcAft>
                <a:spcPts val="0"/>
              </a:spcAft>
              <a:buSzPts val="1100"/>
              <a:buFont typeface="Arial" panose="020B0604020202020204" pitchFamily="34" charset="0"/>
              <a:buChar char="•"/>
            </a:pPr>
            <a:endParaRPr sz="800" dirty="0">
              <a:latin typeface="Calibri" panose="020F0502020204030204" pitchFamily="34" charset="0"/>
              <a:ea typeface="Calibri" panose="020F0502020204030204" pitchFamily="34" charset="0"/>
              <a:cs typeface="Calibri" panose="020F0502020204030204" pitchFamily="34" charset="0"/>
            </a:endParaRPr>
          </a:p>
          <a:p>
            <a:pPr marL="174969" lvl="0" indent="-174969"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For example, the Risk Parity approach, while robust during normal market conditions, could be vulnerable to extreme changes in correlation structures across assets, which might cause the intended balance of risk contributions to become less effective.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2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2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2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62009"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5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p5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tab pos="344488" algn="l"/>
              </a:tabLst>
              <a:defRPr/>
            </a:pPr>
            <a:r>
              <a:rPr lang="en-US" sz="800" b="1" i="0" u="none" strike="noStrike" cap="none" dirty="0" err="1">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Fama</a:t>
            </a: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 French Factors</a:t>
            </a:r>
            <a:endParaRPr lang="en-US" sz="8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endParaRPr lang="en-US"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Betas (𝛽1,𝛽2,𝛽3) represent the asset’s sensitivity to each factor.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 high 𝛽1 (market) means the asset is strongly correlated with market movements.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 positive 𝛽2 (SMB) means the asset has small-cap exposure.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 positive β3 (HML) means the asset has exposure to value stocks.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2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8" name="Google Shape;348;p2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tab pos="344488" algn="l"/>
              </a:tabLst>
              <a:defRP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Quantitative Goodness of Fit Tests  AIC, BIC, K-S</a:t>
            </a:r>
            <a:endParaRPr lang="en-US" sz="8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tabLst>
                <a:tab pos="344488" algn="l"/>
              </a:tabLst>
            </a:pPr>
            <a:endParaRPr lang="en-US"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a:t>
            </a: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Income Fund (VASIX)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Both AIC and BIC indicate that the T distribution fits best, with lower values compared to the Cauchy and normal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K-S statistic is also the lowest for the T distribution, confirming the visual interpretation that the T distribution captures the return characteristics more accurately than the normal or Cauchy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Total World Stock ETF (VT)</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both favor the T distribution, showing lower scores than the Cauchy and normal distributions. The K-S test also suggests a better fit with the T distribution, supporting the previous observation of heavy tails that the normal distribution fails to capture.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has the lowest AIC and BIC values, indicating it best fits this dataset. The K-S statistic is also the lowest for the T distribution, consistent with earlier findings regarding the tail behavior of ZROZ.</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Diversified Arbitrage I (ADAIX)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indicate that the T distribution is the best fit, with significantly lower scores than the other distributions. The K-S statistic is also the lowest for the T distribution, which matches the visual observation that the T distribution provides a better fit for ADAIX's moderate kurtosis.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iShares Gold Trust (IAU)</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favor the normal distribution, while the K-S test favors the Cauchy distribution by a narrow margin. This suggests that while the normal distribution captures the bulk of the data, the Cauchy may better fit the tails, indicating mixed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Bitcoin Market Price USD (^BTC)</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AIC and BIC both show the normal distribution having the lowest values, but the differences between distributions are not as pronounced. The K-S statistic is the lowest for the normal distribution; however, given the significant kurtosis visually observed, this quantitative result may indicate a sample size or testing methodology limitation.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tabLst>
                <a:tab pos="344488" algn="l"/>
              </a:tabLst>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Risk-Balanced Commodities Strategy I (ARCIX)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tabLst>
                <a:tab pos="344488" algn="l"/>
              </a:tabLst>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favor the normal distribution, suggesting that the return behavior can be reasonably approximated by it. The K-S statistic, however, is slightly lower for the T distribution, indicating a better fit for tail events.</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defRPr/>
            </a:pPr>
            <a:r>
              <a:rPr lang="en-US" sz="800" b="1"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rPr>
              <a:t>Quantitative Goodness of Fit Tests  AIC, BIC, K-S</a:t>
            </a:r>
            <a:endParaRPr lang="en-US" sz="8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endParaRPr lang="en-US"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Long-Short Equity I (QLEIX)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indicate the T distribution as the best fit, with lower values than the Cauchy and normal distributions.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K-S test also suggests that the T distribution is the most appropriate fit, consistent with visual interpretations.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Style Premia Alternative I (QSPIX)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is favored by both AIC and BIC, with the lowest scores. The K-S statistic also indicates the T distribution fits best, aligning with earlier conclusions regarding moderate skewness and tail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Equity Market Neutral I (QMNIX)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Both AIC and BIC values are lowest for the T distribution, indicating it as the best fit. The K-S statistic also suggests the T distribution is better at capturing the data, which aligns with the visual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Macro Opportunities I (QGMIX)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both favor the T distribution, with lower values than the Cauchy and normal distributions. The K-S test also points to the T distribution as the best fit, matching earlier observations of non-normal tail behavior.</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AGF U.S. Market Neutral Anti-Beta (BTAL)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indicate that the T distribution is the best fit, with the lowest scores compared to the others. The K-S test suggests the T distribution fits the data well, supporting negative skewness and moderate kurtosis observations.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Managed Futures Strategy HV I (QMHIX)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 distribution is favored by both AIC and BIC values, with the lowest scores. The K-S statistic also indicates that the T distribution is better at fitting the data, consistent with earlier visual interpretations of heavy tails.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Invesco DB US Dollar Bullish (UUP)</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AIC and BIC indicate that the T distribution is the best fit, followed by the Cauchy distribution. The K-S test favors the T distribution, aligning with previous moderate kurtosis and tail risk observations.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VIX Mid-Term Futures (VIXM)</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Both AIC and BIC values are lowest for the T distribution, suggesting it best fits the data. The K-S test also indicates a slightly better fit with the T distribution than the others, consistent with visual heavy tail behavior.</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3304915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1" i="0" u="none" strike="noStrike" cap="none" dirty="0">
                <a:solidFill>
                  <a:srgbClr val="000000"/>
                </a:solidFill>
                <a:latin typeface="Calibri"/>
                <a:ea typeface="Calibri"/>
                <a:cs typeface="Calibri"/>
                <a:sym typeface="Calibri"/>
              </a:rPr>
              <a:t>Box and Whisker Plot</a:t>
            </a:r>
            <a:endParaRPr lang="en-US" sz="800" b="0" i="0" u="none" strike="noStrike" cap="none" dirty="0">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lang="en-US"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a:t>
            </a: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Income Fund (VASIX)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box plot shows a narrow interquartile range (IQR) and limited whiskers, indicating low volatility and stable returns.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A few outliers are present, but overall, the distribution is consistent with the conservative, income-focused nature observed earlier.</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Vanguard Total World Stock ETF (VT)</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plot shows a wider IQR than VASIX, with some outliers, indicating higher volatility and a greater range of returns.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is consistent with previous observations regarding VT's global equity exposure and the higher risk-return trade-off.</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box plot for ZROZ displays a relatively large IQR and wide whiskers, suggesting significant volatility. The long duration of this bond ETF makes it highly sensitive to interest rate changes, which aligns with earlier observations about its risk profile.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Diversified Arbitrage I (ADAIX)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IQR is moderate, with a few outliers, indicating a balanced return distribution with occasional extreme events. This aligns with earlier observations of moderate kurtosis, suggesting relatively stable arbitrage returns with occasional deviations.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iShares Gold Trust (IAU)</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IQR is wider compared to VASIX, indicating moderate volatility. The whiskers extend further, capturing the tendency of gold to have variable returns depending on market sentiment. The presence of several outliers supports the idea that gold can occasionally experience extreme positive or negative returns.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Bitcoin Market Price USD (^BTC)</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Bitcoin shows a significantly wider IQR and extended whiskers, highlighting its extremely high volatility. The presence of multiple extreme outliers supports previous conclusions regarding Bitcoin's potential for extreme returns, reinforcing its high-risk, high-reward profile.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Risk-Balanced Commodities Strategy I (ARCIX)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IQR is moderately wide, indicating some variability in returns. The whiskers show a balanced extension, with outliers present.</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aligns with previous observations that ARCIX has moderate volatility driven by commodity price fluctuations.</a:t>
            </a:r>
            <a:endParaRPr sz="13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800" b="1" i="0" u="none" strike="noStrike" cap="none" dirty="0">
                <a:solidFill>
                  <a:srgbClr val="000000"/>
                </a:solidFill>
                <a:latin typeface="Calibri"/>
                <a:ea typeface="Calibri"/>
                <a:cs typeface="Calibri"/>
                <a:sym typeface="Calibri"/>
              </a:rPr>
              <a:t>Box and Whisker Plot</a:t>
            </a:r>
            <a:endParaRPr lang="en-US" sz="800" b="0" i="0" u="none" strike="noStrike" cap="none" dirty="0">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lang="en-US"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Long-Short Equity I (QLEIX)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relatively narrow IQR suggests controlled volatility, which is typical for long-short strategies. A few outliers suggest occasional extreme returns, consistent with previous analyses.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Style Premia Alternative I (QSPIX)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box plot shows a moderate IQR, indicating moderate return variability. The whiskers extend further, suggesting exposure to different styles can lead to diverse outcomes. Several outliers confirm the heavy tail behavior observed in previous statistical analyses.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Equity Market Neutral I (QMNIX)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box plot for QMNIX shows a narrow IQR, indicating low return variability. The whiskers are also short, supporting its market-neutral nature with low systematic risk. This supports previous findings that QMNIX has a relatively stable return distribution.</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b="1"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Macro Opportunities I (QGMIX)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IQR is more expansive, indicating that macroeconomic factors contribute to moderate return variability. Outliers in both directions suggest sensitivity to global economic changes, which is consistent with earlier observations.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AGF U.S. Market Neutral Anti-Beta (BTAL)</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IQR is moderate, with the whiskers extending slightly further, indicating moderate volatility. Negative outliers are observed, consistent with previous observations of negative skewness and the occasional downside risk of anti-beta strategies.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AQR Managed Futures Strategy HV I (QMHIX)</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box plot shows a wide IQR and long whiskers, indicating significant volatility and return variability typical of managed futures strategies. The presence of outliers aligns with earlier observations of high kurtosis and the unpredictable nature of such strategies.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Calibri"/>
              </a:rPr>
              <a:t>Invesco DB US Dollar Bullish (UUP)</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IQR is narrow, indicating low return variability and consistent performance. The whiskers and outliers are limited, supporting earlier conclusions that UUP has a stable return profile driven by the value of the US dollar.</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err="1">
                <a:latin typeface="Calibri" panose="020F0502020204030204" pitchFamily="34" charset="0"/>
                <a:ea typeface="Calibri" panose="020F0502020204030204" pitchFamily="34" charset="0"/>
                <a:cs typeface="Calibri" panose="020F0502020204030204" pitchFamily="34" charset="0"/>
                <a:sym typeface="Calibri"/>
              </a:rPr>
              <a:t>ProShares</a:t>
            </a:r>
            <a:r>
              <a:rPr lang="en-US" sz="800" b="1" dirty="0">
                <a:latin typeface="Calibri" panose="020F0502020204030204" pitchFamily="34" charset="0"/>
                <a:ea typeface="Calibri" panose="020F0502020204030204" pitchFamily="34" charset="0"/>
                <a:cs typeface="Calibri" panose="020F0502020204030204" pitchFamily="34" charset="0"/>
                <a:sym typeface="Calibri"/>
              </a:rPr>
              <a:t> VIX Mid-Term Futures (VIXM)</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box plot shows a wide IQR and extended whiskers, indicating high return variability, which is typical for VIX-related products.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presence of extreme outliers aligns with previous observations of significant tail risk and sensitivity to volatility shocks.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1300" dirty="0">
              <a:latin typeface="Calibri" panose="020F0502020204030204" pitchFamily="34" charset="0"/>
              <a:ea typeface="Calibri" panose="020F0502020204030204" pitchFamily="34" charset="0"/>
              <a:cs typeface="Calibri" panose="020F0502020204030204" pitchFamily="34" charset="0"/>
              <a:sym typeface="Calibri"/>
            </a:endParaRPr>
          </a:p>
        </p:txBody>
      </p:sp>
    </p:spTree>
    <p:extLst>
      <p:ext uri="{BB962C8B-B14F-4D97-AF65-F5344CB8AC3E}">
        <p14:creationId xmlns:p14="http://schemas.microsoft.com/office/powerpoint/2010/main" val="855493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1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0" name="Google Shape;100;p1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I’d like to provide an overview of the data that forms the foundation of our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Let’s start with the Dataset. We used monthly returns data from 15 different ETFs and mutual funds, spanning from November 2014 to August 2024.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dataset includes a diverse range of assets, such as Vanguard </a:t>
            </a:r>
            <a:r>
              <a:rPr lang="en-US" sz="800" dirty="0" err="1">
                <a:latin typeface="Calibri" panose="020F0502020204030204" pitchFamily="34" charset="0"/>
                <a:ea typeface="Calibri" panose="020F0502020204030204" pitchFamily="34" charset="0"/>
                <a:cs typeface="Calibri" panose="020F0502020204030204" pitchFamily="34" charset="0"/>
              </a:rPr>
              <a:t>LifeStrategy</a:t>
            </a:r>
            <a:r>
              <a:rPr lang="en-US" sz="800" dirty="0">
                <a:latin typeface="Calibri" panose="020F0502020204030204" pitchFamily="34" charset="0"/>
                <a:ea typeface="Calibri" panose="020F0502020204030204" pitchFamily="34" charset="0"/>
                <a:cs typeface="Calibri" panose="020F0502020204030204" pitchFamily="34" charset="0"/>
              </a:rPr>
              <a:t>, which serves as our benchmark, along with Bitcoin, Treasury ETFs, Gold, VIX, commodities, market-neutral funds, and long-short equity strategies.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This variety allows us to analyze both traditional and alternative investments, providing a comprehensive perspective on portfolio performance.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The Sources of our data are from Portfolio Visualizer, a robust platform for financial analysis.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We ensured that the data was standardized, with no missing values, so that our analysis is both reliable and accurate.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9195"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rPr>
              <a:t>If you would like more detailed information, you can find the full dataset at the link provided at the bottom of this slide.</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Let’s take a closer look at the individual assets included in our dataset.</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table on this slide shows the list of assets we analyzed, along with the count of monthly data points available for each one.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As you can see, we have 118 months of data for each asset, spanning from November 2014 to August 2024, providing us with a comprehensive time frame for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assets include a diverse mix of investment options: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Vanguard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Calibri"/>
              </a:rPr>
              <a:t> Income Fund (VASIX) serves as our benchmark, offering a low-risk, conservative approach.</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Vanguard Total World Stock ETF (VT) provides global equity exposure.</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PIMCO 25+ Year Zero Coupon US Treasury ETF (ZROZ) and iShares Gold Trust (IAU) add an element of fixed income and precious metals, respectively, providing stability and hedging benefits.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Bitcoin (BTC) adds a layer of higher-risk, high-reward potential, which helps balance other more conservative elements of the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We also included several AQR funds, such as AQR Diversified Arbitrage (ADAIX), AQR Risk-Balanced Commodities Strategy (ARCIX), and AQR Managed Futures Strategy HV I (QMHIX), each adding unique dimensions of strategy-based investing.</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AGF U.S. Market Neutral Anti-Beta (BTAL) and Invesco DB US Dollar Bullish (UUP) provide defensive characteristics and a hedge against market downturns.</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 wide variety of assets—including equities, fixed income, commodities, currencies, and alternative strategies—ensures we have a well-rounded dataset that captures a broad spectrum of market conditions. </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diversity helps us understand the behavior of different asset classes and their contributions to a balanced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detailed data enables us to evaluate risk, return, and correlation metrics effectively, giving us deeper insights into how these assets perform both individually and as part of a cohesive strategy.</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1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Next, let’s dive into the Risk and Return Characteristics of the individual assets in our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To start, Bitcoin stands out as the asset with the highest risk, which is characterized by significant volatility.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While it has demonstrated substantial return potential, it also comes with considerable downside risk, making it suitable for investors willing to tolerate this level of uncertainty for the chance of outsized returns.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On the other end of the spectrum, we have market-neutral assets such as AQR Diversified Arbitrage (ADAIX) and AQR Equity Market Neutral (QMNIX).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These assets are designed to minimize market exposure, which helps in providing more stable returns.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They play a critical role in mitigating overall portfolio risk, particularly during volatile market periods.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Gold and other commodities provide moderate volatility, which means they offer a middle ground—less risky compared to Bitcoin but still with the ability to provide a hedge against inflation and market downturns.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These assets are valuable for maintaining balance within the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Overall, this analysis helps us understand the role of each asset in achieving a diversified risk-return profile.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High-risk, high-reward assets like Bitcoin are balanced with more stable, market-neutral assets, while gold and commodities provide both moderate returns and risk reduction.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balanced approach is key to managing both growth and risk for the portfolio.</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0aa4fe3e27_0_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0aa4fe3e27_0_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Correlation with VASIX</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Vanguard Total World Stock ETF (VT) has the highest positive correlation with VASIX (0.80), indicating a similar return behavior.</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PIMCO 25+ Year Zero Coupon US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Trs</a:t>
            </a:r>
            <a:r>
              <a:rPr lang="en-US" sz="800" dirty="0">
                <a:latin typeface="Calibri" panose="020F0502020204030204" pitchFamily="34" charset="0"/>
                <a:ea typeface="Calibri" panose="020F0502020204030204" pitchFamily="34" charset="0"/>
                <a:cs typeface="Calibri" panose="020F0502020204030204" pitchFamily="34" charset="0"/>
                <a:sym typeface="Arial"/>
              </a:rPr>
              <a:t> ETF (ZROZ) also has a relatively strong correlation with VASIX (0.62).</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AGF U.S. Market Neutral Anti-Beta (BTAL) and Invesco DB US Dollar Bullish (UUP) have negative correlations with VASIX, suggesting they could provide effective diversification.</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Risk Characteristics (Std Dev)</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Bitcoin (^BTC) has the highest standard deviation (22.12%), indicating the highest risk and volatility.</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AGF U.S. Market Neutral Anti-Beta (BTAL) and PIMCO 25+ Year Zero Coupon US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Trs</a:t>
            </a:r>
            <a:r>
              <a:rPr lang="en-US" sz="800" dirty="0">
                <a:latin typeface="Calibri" panose="020F0502020204030204" pitchFamily="34" charset="0"/>
                <a:ea typeface="Calibri" panose="020F0502020204030204" pitchFamily="34" charset="0"/>
                <a:cs typeface="Calibri" panose="020F0502020204030204" pitchFamily="34" charset="0"/>
                <a:sym typeface="Arial"/>
              </a:rPr>
              <a:t> ETF (ZROZ) have relatively low standard deviations (4.29% and 6.08%, respectively), suggesting they may be less volatile.</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Vanguard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Arial"/>
              </a:rPr>
              <a:t> Income Fund (VASIX) itself has a low standard deviation (1.63%), reflecting its conservative nature.</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b="1"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Skewness and Kurtosis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Bitcoin (^BTC) and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ProShares</a:t>
            </a:r>
            <a:r>
              <a:rPr lang="en-US" sz="800" dirty="0">
                <a:latin typeface="Calibri" panose="020F0502020204030204" pitchFamily="34" charset="0"/>
                <a:ea typeface="Calibri" panose="020F0502020204030204" pitchFamily="34" charset="0"/>
                <a:cs typeface="Calibri" panose="020F0502020204030204" pitchFamily="34" charset="0"/>
                <a:sym typeface="Arial"/>
              </a:rPr>
              <a:t> VIX Mid-Term Futures (VIXM) have high positive skewness, implying occasional extreme positive returns.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AGF U.S. Market Neutral Anti-Beta (BTAL) and AQR Managed Futures Strategy HV I (QMHIX) exhibit negative skewness, suggesting a propensity for extreme negative returns.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PIMCO 25+ Year Zero Coupon US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Trs</a:t>
            </a:r>
            <a:r>
              <a:rPr lang="en-US" sz="800" dirty="0">
                <a:latin typeface="Calibri" panose="020F0502020204030204" pitchFamily="34" charset="0"/>
                <a:ea typeface="Calibri" panose="020F0502020204030204" pitchFamily="34" charset="0"/>
                <a:cs typeface="Calibri" panose="020F0502020204030204" pitchFamily="34" charset="0"/>
                <a:sym typeface="Arial"/>
              </a:rPr>
              <a:t> ETF (ZROZ) shows notable positive kurtosis, indicating the presence of extreme return events or outliers.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b="1"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Return Distribution</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Vanguard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Arial"/>
              </a:rPr>
              <a:t> Income Fund (VASIX) has a mean monthly return of 0.29%, reflecting stable performance with moderate risk.</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Bitcoin (^BTC) has the highest mean return (6.67%) but also the highest volatility, illustrating a risk-return trade-off.</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AGF U.S. Market Neutral Anti-Beta (BTAL) has one of the lowest mean returns (0.29%) with moderate skewness and high kurtosis, showing its defensive characteristics.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 </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71450" lvl="0" indent="-171450" algn="l" rtl="0">
              <a:lnSpc>
                <a:spcPct val="100000"/>
              </a:lnSpc>
              <a:spcBef>
                <a:spcPts val="0"/>
              </a:spcBef>
              <a:spcAft>
                <a:spcPts val="0"/>
              </a:spcAft>
              <a:buSzPts val="1100"/>
              <a:buFont typeface="Arial" panose="020B0604020202020204" pitchFamily="34" charset="0"/>
              <a:buChar char="•"/>
            </a:pPr>
            <a:r>
              <a:rPr lang="en-US" sz="800" b="1" dirty="0">
                <a:latin typeface="Calibri" panose="020F0502020204030204" pitchFamily="34" charset="0"/>
                <a:ea typeface="Calibri" panose="020F0502020204030204" pitchFamily="34" charset="0"/>
                <a:cs typeface="Calibri" panose="020F0502020204030204" pitchFamily="34" charset="0"/>
                <a:sym typeface="Arial"/>
              </a:rPr>
              <a:t>Min and Max Returns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Bitcoin (^BTC) has the widest range of returns, with a minimum of -40.60% and a maximum of 72.00%, underscoring its high risk profile.</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Arial"/>
              </a:rPr>
              <a:t>Vanguard </a:t>
            </a:r>
            <a:r>
              <a:rPr lang="en-US" sz="800" dirty="0" err="1">
                <a:latin typeface="Calibri" panose="020F0502020204030204" pitchFamily="34" charset="0"/>
                <a:ea typeface="Calibri" panose="020F0502020204030204" pitchFamily="34" charset="0"/>
                <a:cs typeface="Calibri" panose="020F0502020204030204" pitchFamily="34" charset="0"/>
                <a:sym typeface="Arial"/>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Arial"/>
              </a:rPr>
              <a:t> Income Fund (VASIX) and AGF U.S. Market Neutral Anti-Beta (BTAL) have narrow ranges, reflecting lower risk exposure and limited potential for extreme outcomes.</a:t>
            </a:r>
            <a:endParaRPr sz="800" dirty="0">
              <a:latin typeface="Calibri" panose="020F0502020204030204" pitchFamily="34" charset="0"/>
              <a:ea typeface="Calibri" panose="020F0502020204030204" pitchFamily="34" charset="0"/>
              <a:cs typeface="Calibri" panose="020F0502020204030204" pitchFamily="34" charset="0"/>
              <a:sym typeface="Arial"/>
            </a:endParaRPr>
          </a:p>
          <a:p>
            <a:pPr marL="162009" lvl="0" indent="0" algn="l" rtl="0">
              <a:lnSpc>
                <a:spcPct val="100000"/>
              </a:lnSpc>
              <a:spcBef>
                <a:spcPts val="0"/>
              </a:spcBef>
              <a:spcAft>
                <a:spcPts val="0"/>
              </a:spcAft>
              <a:buSzPts val="1100"/>
              <a:buNone/>
            </a:pPr>
            <a:endParaRPr sz="1300" dirty="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0aa4fe3e27_0_1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0aa4fe3e27_0_1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In this slide, we’ll be discussing some key Correlation Insights derived from our analysis.</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First, we observed that Vanguard Total World Stock (VT) has the highest correlation with Vanguard </a:t>
            </a:r>
            <a:r>
              <a:rPr lang="en-US" sz="800" dirty="0" err="1">
                <a:latin typeface="Calibri" panose="020F0502020204030204" pitchFamily="34" charset="0"/>
                <a:ea typeface="Calibri" panose="020F0502020204030204" pitchFamily="34" charset="0"/>
                <a:cs typeface="Calibri" panose="020F0502020204030204" pitchFamily="34" charset="0"/>
                <a:sym typeface="Calibri"/>
              </a:rPr>
              <a:t>LifeStrategy</a:t>
            </a:r>
            <a:r>
              <a:rPr lang="en-US" sz="800" dirty="0">
                <a:latin typeface="Calibri" panose="020F0502020204030204" pitchFamily="34" charset="0"/>
                <a:ea typeface="Calibri" panose="020F0502020204030204" pitchFamily="34" charset="0"/>
                <a:cs typeface="Calibri" panose="020F0502020204030204" pitchFamily="34" charset="0"/>
                <a:sym typeface="Calibri"/>
              </a:rPr>
              <a:t>. </a:t>
            </a:r>
          </a:p>
          <a:p>
            <a:pPr marL="0" lvl="0" indent="0" algn="l" rtl="0">
              <a:lnSpc>
                <a:spcPct val="100000"/>
              </a:lnSpc>
              <a:spcBef>
                <a:spcPts val="0"/>
              </a:spcBef>
              <a:spcAft>
                <a:spcPts val="0"/>
              </a:spcAft>
              <a:buSzPts val="1100"/>
              <a:buNone/>
            </a:pPr>
            <a:endParaRPr lang="en-US"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This indicates that these two assets tend to move in similar directions, which implies limited diversification between them. This is important to consider when looking at how we can achieve portfolio balance.</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On the other hand, we also found that numerous assets have negative cross-correlations. This is a positive finding from a diversification standpoint because negative correlations mean that when some assets are underperforming, others are likely to be performing well, thus providing a stabilizing effect on the portfolio. </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By including these negatively correlated assets, we can enhance diversification and help reduce the overall risk of the portfolio.</a:t>
            </a:r>
            <a:endParaRPr sz="800" dirty="0">
              <a:latin typeface="Calibri" panose="020F0502020204030204" pitchFamily="34" charset="0"/>
              <a:ea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SzPts val="1100"/>
              <a:buNone/>
            </a:pPr>
            <a:endParaRPr sz="800" dirty="0">
              <a:latin typeface="Calibri" panose="020F0502020204030204" pitchFamily="34" charset="0"/>
              <a:ea typeface="Calibri" panose="020F0502020204030204" pitchFamily="34" charset="0"/>
              <a:cs typeface="Calibri" panose="020F0502020204030204" pitchFamily="34" charset="0"/>
              <a:sym typeface="Calibri"/>
            </a:endParaRPr>
          </a:p>
          <a:p>
            <a:pPr marL="0" lvl="0" indent="0" algn="l" rtl="0">
              <a:lnSpc>
                <a:spcPct val="100000"/>
              </a:lnSpc>
              <a:spcBef>
                <a:spcPts val="0"/>
              </a:spcBef>
              <a:spcAft>
                <a:spcPts val="0"/>
              </a:spcAft>
              <a:buSzPts val="1100"/>
              <a:buNone/>
            </a:pPr>
            <a:r>
              <a:rPr lang="en-US" sz="800" dirty="0">
                <a:latin typeface="Calibri" panose="020F0502020204030204" pitchFamily="34" charset="0"/>
                <a:ea typeface="Calibri" panose="020F0502020204030204" pitchFamily="34" charset="0"/>
                <a:cs typeface="Calibri" panose="020F0502020204030204" pitchFamily="34" charset="0"/>
                <a:sym typeface="Calibri"/>
              </a:rPr>
              <a:t>Understanding these correlations allows us to make more informed decisions about asset allocation to ensure that we are optimizing both risk and return for a well-balanced investment strategy.</a:t>
            </a:r>
            <a:endParaRPr sz="8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4"/>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1"/>
        <p:cNvGrpSpPr/>
        <p:nvPr/>
      </p:nvGrpSpPr>
      <p:grpSpPr>
        <a:xfrm>
          <a:off x="0" y="0"/>
          <a:ext cx="0" cy="0"/>
          <a:chOff x="0" y="0"/>
          <a:chExt cx="0" cy="0"/>
        </a:xfrm>
      </p:grpSpPr>
      <p:sp>
        <p:nvSpPr>
          <p:cNvPr id="22" name="Google Shape;22;p5"/>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5" name="Google Shape;25;p5"/>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26" name="Google Shape;26;p5"/>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2" name="Google Shape;32;p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5"/>
        <p:cNvGrpSpPr/>
        <p:nvPr/>
      </p:nvGrpSpPr>
      <p:grpSpPr>
        <a:xfrm>
          <a:off x="0" y="0"/>
          <a:ext cx="0" cy="0"/>
          <a:chOff x="0" y="0"/>
          <a:chExt cx="0" cy="0"/>
        </a:xfrm>
      </p:grpSpPr>
      <p:sp>
        <p:nvSpPr>
          <p:cNvPr id="36" name="Google Shape;36;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0"/>
        <p:cNvGrpSpPr/>
        <p:nvPr/>
      </p:nvGrpSpPr>
      <p:grpSpPr>
        <a:xfrm>
          <a:off x="0" y="0"/>
          <a:ext cx="0" cy="0"/>
          <a:chOff x="0" y="0"/>
          <a:chExt cx="0" cy="0"/>
        </a:xfrm>
      </p:grpSpPr>
      <p:sp>
        <p:nvSpPr>
          <p:cNvPr id="41" name="Google Shape;41;p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4" name="Google Shape;44;p7"/>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5" name="Google Shape;45;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54"/>
        <p:cNvGrpSpPr/>
        <p:nvPr/>
      </p:nvGrpSpPr>
      <p:grpSpPr>
        <a:xfrm>
          <a:off x="0" y="0"/>
          <a:ext cx="0" cy="0"/>
          <a:chOff x="0" y="0"/>
          <a:chExt cx="0" cy="0"/>
        </a:xfrm>
      </p:grpSpPr>
      <p:sp>
        <p:nvSpPr>
          <p:cNvPr id="55" name="Google Shape;55;p1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ortfoliovisualizer.com/backtest-portfolio?s=y&amp;sl=5M8RhWX2CyedGtfIDJRlyP"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0"/>
          <p:cNvSpPr/>
          <p:nvPr/>
        </p:nvSpPr>
        <p:spPr>
          <a:xfrm>
            <a:off x="0" y="1"/>
            <a:ext cx="1219200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66" name="Google Shape;66;p10"/>
          <p:cNvSpPr txBox="1">
            <a:spLocks noGrp="1"/>
          </p:cNvSpPr>
          <p:nvPr>
            <p:ph type="ctrTitle"/>
          </p:nvPr>
        </p:nvSpPr>
        <p:spPr>
          <a:xfrm>
            <a:off x="4809744" y="639097"/>
            <a:ext cx="7104888" cy="36860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dirty="0">
                <a:solidFill>
                  <a:schemeClr val="lt1"/>
                </a:solidFill>
                <a:latin typeface="Calibri"/>
                <a:ea typeface="Calibri"/>
                <a:cs typeface="Calibri"/>
                <a:sym typeface="Calibri"/>
              </a:rPr>
              <a:t>The Risky Business of Safe Investing </a:t>
            </a:r>
            <a:br>
              <a:rPr lang="en-US" sz="3600" b="1" dirty="0">
                <a:solidFill>
                  <a:schemeClr val="lt1"/>
                </a:solidFill>
                <a:latin typeface="Calibri"/>
                <a:ea typeface="Calibri"/>
                <a:cs typeface="Calibri"/>
                <a:sym typeface="Calibri"/>
              </a:rPr>
            </a:br>
            <a:r>
              <a:rPr lang="en-US" sz="3600" b="1" dirty="0">
                <a:solidFill>
                  <a:schemeClr val="lt1"/>
                </a:solidFill>
                <a:latin typeface="Calibri"/>
                <a:ea typeface="Calibri"/>
                <a:cs typeface="Calibri"/>
                <a:sym typeface="Calibri"/>
              </a:rPr>
              <a:t>Optimizing Conservative Portfolios</a:t>
            </a:r>
            <a:br>
              <a:rPr lang="en-US" sz="4800" dirty="0">
                <a:solidFill>
                  <a:schemeClr val="lt1"/>
                </a:solidFill>
                <a:latin typeface="Calibri"/>
                <a:ea typeface="Calibri"/>
                <a:cs typeface="Calibri"/>
                <a:sym typeface="Calibri"/>
              </a:rPr>
            </a:br>
            <a:endParaRPr sz="4800" dirty="0">
              <a:solidFill>
                <a:schemeClr val="lt1"/>
              </a:solidFill>
              <a:latin typeface="Calibri"/>
              <a:ea typeface="Calibri"/>
              <a:cs typeface="Calibri"/>
              <a:sym typeface="Calibri"/>
            </a:endParaRPr>
          </a:p>
        </p:txBody>
      </p:sp>
      <p:sp>
        <p:nvSpPr>
          <p:cNvPr id="67" name="Google Shape;67;p10"/>
          <p:cNvSpPr txBox="1">
            <a:spLocks noGrp="1"/>
          </p:cNvSpPr>
          <p:nvPr>
            <p:ph type="subTitle" idx="1"/>
          </p:nvPr>
        </p:nvSpPr>
        <p:spPr>
          <a:xfrm>
            <a:off x="5289753" y="4672738"/>
            <a:ext cx="6269347" cy="171004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sz="2400">
                <a:solidFill>
                  <a:schemeClr val="lt1"/>
                </a:solidFill>
                <a:latin typeface="Calibri"/>
                <a:ea typeface="Calibri"/>
                <a:cs typeface="Calibri"/>
                <a:sym typeface="Calibri"/>
              </a:rPr>
              <a:t>FA24-AAI-500 FINAL PROJECT</a:t>
            </a:r>
            <a:endParaRPr>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000">
                <a:solidFill>
                  <a:schemeClr val="lt1"/>
                </a:solidFill>
                <a:latin typeface="Calibri"/>
                <a:ea typeface="Calibri"/>
                <a:cs typeface="Calibri"/>
                <a:sym typeface="Calibri"/>
              </a:rPr>
              <a:t>PRESENTED BY 	CARRIE LITTLE	</a:t>
            </a:r>
            <a:endParaRPr/>
          </a:p>
          <a:p>
            <a:pPr marL="0" lvl="0" indent="0" algn="l" rtl="0">
              <a:lnSpc>
                <a:spcPct val="110000"/>
              </a:lnSpc>
              <a:spcBef>
                <a:spcPts val="1400"/>
              </a:spcBef>
              <a:spcAft>
                <a:spcPts val="0"/>
              </a:spcAft>
              <a:buSzPts val="2100"/>
              <a:buNone/>
            </a:pPr>
            <a:r>
              <a:rPr lang="en-US" sz="2000">
                <a:solidFill>
                  <a:schemeClr val="lt1"/>
                </a:solidFill>
                <a:latin typeface="Calibri"/>
                <a:ea typeface="Calibri"/>
                <a:cs typeface="Calibri"/>
                <a:sym typeface="Calibri"/>
              </a:rPr>
              <a:t>	AND 	IAN LUCAS </a:t>
            </a:r>
            <a:endParaRPr sz="2000">
              <a:solidFill>
                <a:schemeClr val="lt1"/>
              </a:solidFill>
              <a:latin typeface="Calibri"/>
              <a:ea typeface="Calibri"/>
              <a:cs typeface="Calibri"/>
              <a:sym typeface="Calibri"/>
            </a:endParaRPr>
          </a:p>
        </p:txBody>
      </p:sp>
      <p:pic>
        <p:nvPicPr>
          <p:cNvPr id="68" name="Google Shape;68;p10"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69" name="Google Shape;69;p10"/>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70" name="Google Shape;70;p10"/>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pic>
        <p:nvPicPr>
          <p:cNvPr id="71" name="Google Shape;71;p10"/>
          <p:cNvPicPr preferRelativeResize="0"/>
          <p:nvPr/>
        </p:nvPicPr>
        <p:blipFill rotWithShape="1">
          <a:blip r:embed="rId4">
            <a:alphaModFix amt="35000"/>
          </a:blip>
          <a:srcRect/>
          <a:stretch/>
        </p:blipFill>
        <p:spPr>
          <a:xfrm>
            <a:off x="8781428" y="5296084"/>
            <a:ext cx="272484" cy="300194"/>
          </a:xfrm>
          <a:prstGeom prst="rect">
            <a:avLst/>
          </a:prstGeom>
          <a:noFill/>
          <a:ln>
            <a:noFill/>
          </a:ln>
        </p:spPr>
      </p:pic>
      <p:pic>
        <p:nvPicPr>
          <p:cNvPr id="72" name="Google Shape;72;p10"/>
          <p:cNvPicPr preferRelativeResize="0"/>
          <p:nvPr/>
        </p:nvPicPr>
        <p:blipFill rotWithShape="1">
          <a:blip r:embed="rId5">
            <a:alphaModFix amt="20000"/>
          </a:blip>
          <a:srcRect/>
          <a:stretch/>
        </p:blipFill>
        <p:spPr>
          <a:xfrm>
            <a:off x="8362188" y="5806565"/>
            <a:ext cx="335094" cy="31045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9"/>
          <p:cNvSpPr txBox="1"/>
          <p:nvPr/>
        </p:nvSpPr>
        <p:spPr>
          <a:xfrm>
            <a:off x="445005" y="192025"/>
            <a:ext cx="4351200" cy="13890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dirty="0">
                <a:solidFill>
                  <a:srgbClr val="000000"/>
                </a:solidFill>
                <a:latin typeface="Calibri"/>
                <a:ea typeface="Calibri"/>
                <a:cs typeface="Calibri"/>
                <a:sym typeface="Calibri"/>
              </a:rPr>
              <a:t>Correlation Matrix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dirty="0">
                <a:solidFill>
                  <a:srgbClr val="000000"/>
                </a:solidFill>
                <a:latin typeface="Calibri"/>
                <a:ea typeface="Calibri"/>
                <a:cs typeface="Calibri"/>
                <a:sym typeface="Calibri"/>
              </a:rPr>
              <a:t>Heatmap </a:t>
            </a:r>
            <a:endParaRPr sz="3200" b="1"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dirty="0">
                <a:solidFill>
                  <a:srgbClr val="000000"/>
                </a:solidFill>
                <a:latin typeface="Calibri"/>
                <a:ea typeface="Calibri"/>
                <a:cs typeface="Calibri"/>
                <a:sym typeface="Calibri"/>
              </a:rPr>
              <a:t>(Lower Triangle)</a:t>
            </a:r>
            <a:endParaRPr sz="3200" b="1" i="0" u="none" strike="noStrike" cap="none" dirty="0">
              <a:solidFill>
                <a:srgbClr val="000000"/>
              </a:solidFill>
              <a:latin typeface="Calibri"/>
              <a:ea typeface="Calibri"/>
              <a:cs typeface="Calibri"/>
              <a:sym typeface="Calibri"/>
            </a:endParaRPr>
          </a:p>
        </p:txBody>
      </p:sp>
      <p:pic>
        <p:nvPicPr>
          <p:cNvPr id="139" name="Google Shape;139;p19"/>
          <p:cNvPicPr preferRelativeResize="0"/>
          <p:nvPr/>
        </p:nvPicPr>
        <p:blipFill rotWithShape="1">
          <a:blip r:embed="rId3">
            <a:alphaModFix/>
          </a:blip>
          <a:srcRect/>
          <a:stretch/>
        </p:blipFill>
        <p:spPr>
          <a:xfrm>
            <a:off x="4622275" y="334500"/>
            <a:ext cx="7333775" cy="5937199"/>
          </a:xfrm>
          <a:prstGeom prst="rect">
            <a:avLst/>
          </a:prstGeom>
          <a:noFill/>
          <a:ln>
            <a:noFill/>
          </a:ln>
        </p:spPr>
      </p:pic>
      <p:pic>
        <p:nvPicPr>
          <p:cNvPr id="140" name="Google Shape;140;p19"/>
          <p:cNvPicPr preferRelativeResize="0"/>
          <p:nvPr/>
        </p:nvPicPr>
        <p:blipFill rotWithShape="1">
          <a:blip r:embed="rId4">
            <a:alphaModFix amt="20000"/>
          </a:blip>
          <a:srcRect/>
          <a:stretch/>
        </p:blipFill>
        <p:spPr>
          <a:xfrm>
            <a:off x="11583935" y="89708"/>
            <a:ext cx="562053" cy="61921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g30aa4fe3e27_0_20"/>
          <p:cNvPicPr preferRelativeResize="0"/>
          <p:nvPr/>
        </p:nvPicPr>
        <p:blipFill rotWithShape="1">
          <a:blip r:embed="rId3">
            <a:alphaModFix/>
          </a:blip>
          <a:srcRect l="15030" b="94711"/>
          <a:stretch/>
        </p:blipFill>
        <p:spPr>
          <a:xfrm>
            <a:off x="2259124" y="4665325"/>
            <a:ext cx="9046025" cy="328450"/>
          </a:xfrm>
          <a:prstGeom prst="rect">
            <a:avLst/>
          </a:prstGeom>
          <a:noFill/>
          <a:ln>
            <a:noFill/>
          </a:ln>
        </p:spPr>
      </p:pic>
      <p:pic>
        <p:nvPicPr>
          <p:cNvPr id="146" name="Google Shape;146;g30aa4fe3e27_0_20"/>
          <p:cNvPicPr preferRelativeResize="0"/>
          <p:nvPr/>
        </p:nvPicPr>
        <p:blipFill rotWithShape="1">
          <a:blip r:embed="rId3">
            <a:alphaModFix/>
          </a:blip>
          <a:srcRect l="2646" t="85035"/>
          <a:stretch/>
        </p:blipFill>
        <p:spPr>
          <a:xfrm>
            <a:off x="969750" y="4976125"/>
            <a:ext cx="10335399" cy="926750"/>
          </a:xfrm>
          <a:prstGeom prst="rect">
            <a:avLst/>
          </a:prstGeom>
          <a:noFill/>
          <a:ln>
            <a:noFill/>
          </a:ln>
        </p:spPr>
      </p:pic>
      <p:pic>
        <p:nvPicPr>
          <p:cNvPr id="147" name="Google Shape;147;g30aa4fe3e27_0_20"/>
          <p:cNvPicPr preferRelativeResize="0"/>
          <p:nvPr/>
        </p:nvPicPr>
        <p:blipFill rotWithShape="1">
          <a:blip r:embed="rId4">
            <a:alphaModFix/>
          </a:blip>
          <a:srcRect/>
          <a:stretch/>
        </p:blipFill>
        <p:spPr>
          <a:xfrm>
            <a:off x="3841875" y="906060"/>
            <a:ext cx="7463274" cy="3343440"/>
          </a:xfrm>
          <a:prstGeom prst="rect">
            <a:avLst/>
          </a:prstGeom>
          <a:noFill/>
          <a:ln>
            <a:noFill/>
          </a:ln>
        </p:spPr>
      </p:pic>
      <p:sp>
        <p:nvSpPr>
          <p:cNvPr id="148" name="Google Shape;148;g30aa4fe3e27_0_20"/>
          <p:cNvSpPr txBox="1"/>
          <p:nvPr/>
        </p:nvSpPr>
        <p:spPr>
          <a:xfrm>
            <a:off x="445001" y="192025"/>
            <a:ext cx="3595200" cy="1389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Correlations</a:t>
            </a:r>
            <a:endParaRPr sz="3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&amp; Outlier Analysis</a:t>
            </a:r>
            <a:endParaRPr sz="3200" b="1" i="0" u="none" strike="noStrike" cap="none">
              <a:solidFill>
                <a:srgbClr val="000000"/>
              </a:solidFill>
              <a:latin typeface="Calibri"/>
              <a:ea typeface="Calibri"/>
              <a:cs typeface="Calibri"/>
              <a:sym typeface="Calibri"/>
            </a:endParaRPr>
          </a:p>
        </p:txBody>
      </p:sp>
      <p:pic>
        <p:nvPicPr>
          <p:cNvPr id="149" name="Google Shape;149;g30aa4fe3e27_0_20"/>
          <p:cNvPicPr preferRelativeResize="0"/>
          <p:nvPr/>
        </p:nvPicPr>
        <p:blipFill rotWithShape="1">
          <a:blip r:embed="rId5">
            <a:alphaModFix amt="20000"/>
          </a:blip>
          <a:srcRect/>
          <a:stretch/>
        </p:blipFill>
        <p:spPr>
          <a:xfrm>
            <a:off x="11589344" y="596454"/>
            <a:ext cx="562053" cy="619211"/>
          </a:xfrm>
          <a:prstGeom prst="rect">
            <a:avLst/>
          </a:prstGeom>
          <a:noFill/>
          <a:ln>
            <a:noFill/>
          </a:ln>
        </p:spPr>
      </p:pic>
      <p:pic>
        <p:nvPicPr>
          <p:cNvPr id="150" name="Google Shape;150;g30aa4fe3e27_0_20"/>
          <p:cNvPicPr preferRelativeResize="0"/>
          <p:nvPr/>
        </p:nvPicPr>
        <p:blipFill rotWithShape="1">
          <a:blip r:embed="rId6">
            <a:alphaModFix amt="20000"/>
          </a:blip>
          <a:srcRect/>
          <a:stretch/>
        </p:blipFill>
        <p:spPr>
          <a:xfrm>
            <a:off x="11469267" y="60281"/>
            <a:ext cx="647790" cy="60015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4"/>
        <p:cNvGrpSpPr/>
        <p:nvPr/>
      </p:nvGrpSpPr>
      <p:grpSpPr>
        <a:xfrm>
          <a:off x="0" y="0"/>
          <a:ext cx="0" cy="0"/>
          <a:chOff x="0" y="0"/>
          <a:chExt cx="0" cy="0"/>
        </a:xfrm>
      </p:grpSpPr>
      <p:sp>
        <p:nvSpPr>
          <p:cNvPr id="155" name="Google Shape;155;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dirty="0">
                <a:latin typeface="Calibri"/>
                <a:ea typeface="Calibri"/>
                <a:cs typeface="Calibri"/>
                <a:sym typeface="Calibri"/>
              </a:rPr>
              <a:t>Portfolio Optimization Strategies</a:t>
            </a:r>
            <a:endParaRPr dirty="0"/>
          </a:p>
        </p:txBody>
      </p:sp>
      <p:sp>
        <p:nvSpPr>
          <p:cNvPr id="156" name="Google Shape;156;p20"/>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marR="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Risk Parity</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Balances risk across all assets, resulting in lower concentration and a balanced risk profile.</a:t>
            </a:r>
            <a:endParaRPr/>
          </a:p>
          <a:p>
            <a:pPr marL="171450" marR="0" lvl="0" indent="-57150" algn="l" rtl="0">
              <a:lnSpc>
                <a:spcPct val="107000"/>
              </a:lnSpc>
              <a:spcBef>
                <a:spcPts val="0"/>
              </a:spcBef>
              <a:spcAft>
                <a:spcPts val="0"/>
              </a:spcAft>
              <a:buSzPts val="1800"/>
              <a:buFont typeface="Courier New"/>
              <a:buNone/>
            </a:pPr>
            <a:endParaRPr sz="800">
              <a:solidFill>
                <a:schemeClr val="dk1"/>
              </a:solidFill>
              <a:latin typeface="Calibri"/>
              <a:ea typeface="Calibri"/>
              <a:cs typeface="Calibri"/>
              <a:sym typeface="Calibri"/>
            </a:endParaRPr>
          </a:p>
          <a:p>
            <a:pPr marL="45720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Minimum Variance</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Prioritizes reducing risk in the form of standard deviation, often excluding higher-risk assets and leading to concentration in lower-risk instruments.</a:t>
            </a:r>
            <a:endParaRPr/>
          </a:p>
          <a:p>
            <a:pPr marL="171450" marR="0" lvl="0" indent="-57150" algn="l" rtl="0">
              <a:lnSpc>
                <a:spcPct val="107000"/>
              </a:lnSpc>
              <a:spcBef>
                <a:spcPts val="0"/>
              </a:spcBef>
              <a:spcAft>
                <a:spcPts val="0"/>
              </a:spcAft>
              <a:buSzPts val="1800"/>
              <a:buFont typeface="Courier New"/>
              <a:buNone/>
            </a:pPr>
            <a:endParaRPr sz="800">
              <a:solidFill>
                <a:schemeClr val="dk1"/>
              </a:solidFill>
              <a:latin typeface="Calibri"/>
              <a:ea typeface="Calibri"/>
              <a:cs typeface="Calibri"/>
              <a:sym typeface="Calibri"/>
            </a:endParaRPr>
          </a:p>
          <a:p>
            <a:pPr marL="457200" marR="0" lvl="0" indent="-457200" algn="l" rtl="0">
              <a:lnSpc>
                <a:spcPct val="107000"/>
              </a:lnSpc>
              <a:spcBef>
                <a:spcPts val="0"/>
              </a:spcBef>
              <a:spcAft>
                <a:spcPts val="0"/>
              </a:spcAft>
              <a:buSzPts val="1800"/>
              <a:buFont typeface="Courier New"/>
              <a:buChar char="o"/>
            </a:pPr>
            <a:r>
              <a:rPr lang="en-US" sz="3000" b="1">
                <a:solidFill>
                  <a:schemeClr val="dk1"/>
                </a:solidFill>
                <a:latin typeface="Calibri"/>
                <a:ea typeface="Calibri"/>
                <a:cs typeface="Calibri"/>
                <a:sym typeface="Calibri"/>
              </a:rPr>
              <a:t>Maximum Diversification</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Aims to maximize portfolio diversification, including assets with low correlation to reduce risk.</a:t>
            </a:r>
            <a:endParaRPr sz="2400">
              <a:solidFill>
                <a:schemeClr val="dk1"/>
              </a:solidFill>
            </a:endParaRPr>
          </a:p>
        </p:txBody>
      </p:sp>
      <p:pic>
        <p:nvPicPr>
          <p:cNvPr id="157" name="Google Shape;157;p20"/>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1"/>
        <p:cNvGrpSpPr/>
        <p:nvPr/>
      </p:nvGrpSpPr>
      <p:grpSpPr>
        <a:xfrm>
          <a:off x="0" y="0"/>
          <a:ext cx="0" cy="0"/>
          <a:chOff x="0" y="0"/>
          <a:chExt cx="0" cy="0"/>
        </a:xfrm>
      </p:grpSpPr>
      <p:sp>
        <p:nvSpPr>
          <p:cNvPr id="162" name="Google Shape;162;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Key Findings</a:t>
            </a:r>
            <a:endParaRPr/>
          </a:p>
        </p:txBody>
      </p:sp>
      <p:sp>
        <p:nvSpPr>
          <p:cNvPr id="163" name="Google Shape;163;p21"/>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0" marR="0" lvl="0" indent="0" algn="l" rtl="0">
              <a:lnSpc>
                <a:spcPct val="107000"/>
              </a:lnSpc>
              <a:spcBef>
                <a:spcPts val="0"/>
              </a:spcBef>
              <a:spcAft>
                <a:spcPts val="0"/>
              </a:spcAft>
              <a:buClr>
                <a:srgbClr val="3F3F3F"/>
              </a:buClr>
              <a:buSzPts val="1800"/>
              <a:buNone/>
            </a:pPr>
            <a:r>
              <a:rPr lang="en-US" sz="2400" b="1">
                <a:latin typeface="Calibri"/>
                <a:ea typeface="Calibri"/>
                <a:cs typeface="Calibri"/>
                <a:sym typeface="Calibri"/>
              </a:rPr>
              <a:t>Optimal Strategy</a:t>
            </a:r>
            <a:endParaRPr sz="2400"/>
          </a:p>
          <a:p>
            <a:pPr marL="0" lvl="0" indent="0" algn="l" rtl="0">
              <a:lnSpc>
                <a:spcPct val="107000"/>
              </a:lnSpc>
              <a:spcBef>
                <a:spcPts val="0"/>
              </a:spcBef>
              <a:spcAft>
                <a:spcPts val="0"/>
              </a:spcAft>
              <a:buClr>
                <a:srgbClr val="3F3F3F"/>
              </a:buClr>
              <a:buSzPts val="1800"/>
              <a:buNone/>
            </a:pPr>
            <a:r>
              <a:rPr lang="en-US" sz="2000">
                <a:latin typeface="Calibri"/>
                <a:ea typeface="Calibri"/>
                <a:cs typeface="Calibri"/>
                <a:sym typeface="Calibri"/>
              </a:rPr>
              <a:t>Risk Parity offers the best balance between risk and return.</a:t>
            </a:r>
            <a:endParaRPr sz="2000"/>
          </a:p>
          <a:p>
            <a:pPr marL="0" marR="0" lvl="0" indent="0" algn="l" rtl="0">
              <a:lnSpc>
                <a:spcPct val="107000"/>
              </a:lnSpc>
              <a:spcBef>
                <a:spcPts val="0"/>
              </a:spcBef>
              <a:spcAft>
                <a:spcPts val="0"/>
              </a:spcAft>
              <a:buClr>
                <a:srgbClr val="3F3F3F"/>
              </a:buClr>
              <a:buSzPts val="1800"/>
              <a:buNone/>
            </a:pPr>
            <a:endParaRPr sz="2000">
              <a:latin typeface="Calibri"/>
              <a:ea typeface="Calibri"/>
              <a:cs typeface="Calibri"/>
              <a:sym typeface="Calibri"/>
            </a:endParaRPr>
          </a:p>
          <a:p>
            <a:pPr marL="0" marR="0" lvl="0" indent="0" algn="l" rtl="0">
              <a:lnSpc>
                <a:spcPct val="107000"/>
              </a:lnSpc>
              <a:spcBef>
                <a:spcPts val="0"/>
              </a:spcBef>
              <a:spcAft>
                <a:spcPts val="0"/>
              </a:spcAft>
              <a:buClr>
                <a:srgbClr val="3F3F3F"/>
              </a:buClr>
              <a:buSzPts val="1800"/>
              <a:buNone/>
            </a:pPr>
            <a:r>
              <a:rPr lang="en-US" sz="2400" b="1">
                <a:latin typeface="Calibri"/>
                <a:ea typeface="Calibri"/>
                <a:cs typeface="Calibri"/>
                <a:sym typeface="Calibri"/>
              </a:rPr>
              <a:t>Performance</a:t>
            </a:r>
            <a:endParaRPr sz="2400"/>
          </a:p>
          <a:p>
            <a:pPr marL="0" lvl="0" indent="0" algn="l" rtl="0">
              <a:lnSpc>
                <a:spcPct val="107000"/>
              </a:lnSpc>
              <a:spcBef>
                <a:spcPts val="0"/>
              </a:spcBef>
              <a:spcAft>
                <a:spcPts val="0"/>
              </a:spcAft>
              <a:buClr>
                <a:srgbClr val="3F3F3F"/>
              </a:buClr>
              <a:buSzPts val="1800"/>
              <a:buNone/>
            </a:pPr>
            <a:r>
              <a:rPr lang="en-US" sz="2000">
                <a:latin typeface="Calibri"/>
                <a:ea typeface="Calibri"/>
                <a:cs typeface="Calibri"/>
                <a:sym typeface="Calibri"/>
              </a:rPr>
              <a:t>Risk Parity shows the highest Compound Annual Growth Rate (CAGR) (5.38%) among the models with a modest maximum drawdown (-2.87%) without excluding any assets (doesn’t “play favorites”)</a:t>
            </a:r>
            <a:endParaRPr sz="2000"/>
          </a:p>
        </p:txBody>
      </p:sp>
      <p:pic>
        <p:nvPicPr>
          <p:cNvPr id="164" name="Google Shape;164;p21"/>
          <p:cNvPicPr preferRelativeResize="0"/>
          <p:nvPr/>
        </p:nvPicPr>
        <p:blipFill rotWithShape="1">
          <a:blip r:embed="rId3">
            <a:alphaModFix/>
          </a:blip>
          <a:srcRect b="-774"/>
          <a:stretch/>
        </p:blipFill>
        <p:spPr>
          <a:xfrm>
            <a:off x="672800" y="4665113"/>
            <a:ext cx="10846399" cy="14507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65" name="Google Shape;165;p21"/>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3200" b="0" i="0" u="none" strike="noStrike" cap="none">
              <a:solidFill>
                <a:srgbClr val="000000"/>
              </a:solidFill>
              <a:latin typeface="Calibri"/>
              <a:ea typeface="Calibri"/>
              <a:cs typeface="Calibri"/>
              <a:sym typeface="Calibri"/>
            </a:endParaRPr>
          </a:p>
        </p:txBody>
      </p:sp>
      <p:sp>
        <p:nvSpPr>
          <p:cNvPr id="171" name="Google Shape;171;p8"/>
          <p:cNvSpPr txBox="1"/>
          <p:nvPr/>
        </p:nvSpPr>
        <p:spPr>
          <a:xfrm>
            <a:off x="4464006" y="686676"/>
            <a:ext cx="6124576" cy="114610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800"/>
              <a:buFont typeface="Arial"/>
              <a:buNone/>
            </a:pPr>
            <a:r>
              <a:rPr lang="en-US" sz="2400" b="1" i="0" u="none" strike="noStrike" cap="none">
                <a:solidFill>
                  <a:srgbClr val="000000"/>
                </a:solidFill>
                <a:latin typeface="Calibri"/>
                <a:ea typeface="Calibri"/>
                <a:cs typeface="Calibri"/>
                <a:sym typeface="Calibri"/>
              </a:rPr>
              <a:t>Limitations</a:t>
            </a:r>
            <a:endParaRPr sz="2400" b="0" i="0" u="none" strike="noStrike" cap="none">
              <a:solidFill>
                <a:srgbClr val="000000"/>
              </a:solidFill>
              <a:latin typeface="Calibri"/>
              <a:ea typeface="Calibri"/>
              <a:cs typeface="Calibri"/>
              <a:sym typeface="Calibri"/>
            </a:endParaRPr>
          </a:p>
          <a:p>
            <a:pPr marL="0" marR="0" lvl="0" indent="0" algn="l" rtl="0">
              <a:lnSpc>
                <a:spcPct val="107000"/>
              </a:lnSpc>
              <a:spcBef>
                <a:spcPts val="0"/>
              </a:spcBef>
              <a:spcAft>
                <a:spcPts val="0"/>
              </a:spcAft>
              <a:buClr>
                <a:srgbClr val="3F3F3F"/>
              </a:buClr>
              <a:buSzPts val="2000"/>
              <a:buFont typeface="Arial"/>
              <a:buNone/>
            </a:pPr>
            <a:r>
              <a:rPr lang="en-US" sz="2000" b="0" i="0" u="none" strike="noStrike" cap="none">
                <a:solidFill>
                  <a:srgbClr val="000000"/>
                </a:solidFill>
                <a:latin typeface="Calibri"/>
                <a:ea typeface="Calibri"/>
                <a:cs typeface="Calibri"/>
                <a:sym typeface="Calibri"/>
              </a:rPr>
              <a:t>Minimum Variance and Maximum Diversification portfolios exclude too many assets</a:t>
            </a:r>
            <a:endParaRPr sz="1400" b="0" i="0" u="none" strike="noStrike" cap="none">
              <a:solidFill>
                <a:srgbClr val="000000"/>
              </a:solidFill>
              <a:latin typeface="Arial"/>
              <a:ea typeface="Arial"/>
              <a:cs typeface="Arial"/>
              <a:sym typeface="Arial"/>
            </a:endParaRPr>
          </a:p>
        </p:txBody>
      </p:sp>
      <p:sp>
        <p:nvSpPr>
          <p:cNvPr id="172" name="Google Shape;172;p8"/>
          <p:cNvSpPr txBox="1"/>
          <p:nvPr/>
        </p:nvSpPr>
        <p:spPr>
          <a:xfrm>
            <a:off x="7137322" y="2392725"/>
            <a:ext cx="4019153" cy="123328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400"/>
              <a:buFont typeface="Arial"/>
              <a:buNone/>
            </a:pPr>
            <a:r>
              <a:rPr lang="en-US" sz="1400" b="1" i="0" u="none" strike="noStrike" cap="none">
                <a:solidFill>
                  <a:srgbClr val="000000"/>
                </a:solidFill>
                <a:latin typeface="Calibri"/>
                <a:ea typeface="Calibri"/>
                <a:cs typeface="Calibri"/>
                <a:sym typeface="Calibri"/>
              </a:rPr>
              <a:t>Maximum Diversification excludes: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iShares Gold Trust (IAU)</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Long-Short Equity I (QLEIX)</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Style Premia Alternative I (QSPIX)</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Managed Futures Strategy HV I (QMHIX)</a:t>
            </a:r>
            <a:endParaRPr sz="1400" b="0" i="0" u="none" strike="noStrike" cap="none">
              <a:solidFill>
                <a:srgbClr val="000000"/>
              </a:solidFill>
              <a:latin typeface="Arial"/>
              <a:ea typeface="Arial"/>
              <a:cs typeface="Arial"/>
              <a:sym typeface="Arial"/>
            </a:endParaRPr>
          </a:p>
        </p:txBody>
      </p:sp>
      <p:sp>
        <p:nvSpPr>
          <p:cNvPr id="173" name="Google Shape;173;p8"/>
          <p:cNvSpPr txBox="1"/>
          <p:nvPr/>
        </p:nvSpPr>
        <p:spPr>
          <a:xfrm>
            <a:off x="3670159" y="4866340"/>
            <a:ext cx="3695700" cy="123469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400"/>
              <a:buFont typeface="Arial"/>
              <a:buNone/>
            </a:pPr>
            <a:r>
              <a:rPr lang="en-US" sz="1400" b="1" i="0" u="none" strike="noStrike" cap="none">
                <a:solidFill>
                  <a:srgbClr val="000000"/>
                </a:solidFill>
                <a:latin typeface="Calibri"/>
                <a:ea typeface="Calibri"/>
                <a:cs typeface="Calibri"/>
                <a:sym typeface="Calibri"/>
              </a:rPr>
              <a:t>Minimum Variance Excludes: </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Bitcoin Market Price USD (ABTC)</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Long-Short Equity I (QLEIX)</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Style Premia Alternative I (QSPIX)</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Managed Futures Strategy HV I (QMHIX)</a:t>
            </a:r>
            <a:endParaRPr sz="1400" b="0" i="0" u="none" strike="noStrike" cap="none">
              <a:solidFill>
                <a:srgbClr val="000000"/>
              </a:solidFill>
              <a:latin typeface="Arial"/>
              <a:ea typeface="Arial"/>
              <a:cs typeface="Arial"/>
              <a:sym typeface="Arial"/>
            </a:endParaRPr>
          </a:p>
        </p:txBody>
      </p:sp>
      <p:sp>
        <p:nvSpPr>
          <p:cNvPr id="174" name="Google Shape;174;p8"/>
          <p:cNvSpPr txBox="1"/>
          <p:nvPr/>
        </p:nvSpPr>
        <p:spPr>
          <a:xfrm>
            <a:off x="234968" y="3604488"/>
            <a:ext cx="30696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Risk Parity: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Balances risk across all assets, resulting in lower concentration and a balanced risk profile.</a:t>
            </a:r>
            <a:endParaRPr sz="1400" b="0" i="0" u="none" strike="noStrike" cap="none">
              <a:solidFill>
                <a:srgbClr val="000000"/>
              </a:solidFill>
              <a:latin typeface="Arial"/>
              <a:ea typeface="Arial"/>
              <a:cs typeface="Arial"/>
              <a:sym typeface="Arial"/>
            </a:endParaRPr>
          </a:p>
        </p:txBody>
      </p:sp>
      <p:pic>
        <p:nvPicPr>
          <p:cNvPr id="175" name="Google Shape;175;p8"/>
          <p:cNvPicPr preferRelativeResize="0"/>
          <p:nvPr/>
        </p:nvPicPr>
        <p:blipFill rotWithShape="1">
          <a:blip r:embed="rId3">
            <a:alphaModFix/>
          </a:blip>
          <a:srcRect l="12199" t="8014" r="23483" b="2743"/>
          <a:stretch/>
        </p:blipFill>
        <p:spPr>
          <a:xfrm>
            <a:off x="234968" y="1259729"/>
            <a:ext cx="2860588" cy="2344759"/>
          </a:xfrm>
          <a:prstGeom prst="rect">
            <a:avLst/>
          </a:prstGeom>
          <a:noFill/>
          <a:ln>
            <a:noFill/>
          </a:ln>
        </p:spPr>
      </p:pic>
      <p:pic>
        <p:nvPicPr>
          <p:cNvPr id="176" name="Google Shape;176;p8"/>
          <p:cNvPicPr preferRelativeResize="0"/>
          <p:nvPr/>
        </p:nvPicPr>
        <p:blipFill rotWithShape="1">
          <a:blip r:embed="rId4">
            <a:alphaModFix/>
          </a:blip>
          <a:srcRect l="8384" t="11310" r="18943" b="2722"/>
          <a:stretch/>
        </p:blipFill>
        <p:spPr>
          <a:xfrm>
            <a:off x="3565170" y="2392725"/>
            <a:ext cx="2973518" cy="2423526"/>
          </a:xfrm>
          <a:prstGeom prst="rect">
            <a:avLst/>
          </a:prstGeom>
          <a:noFill/>
          <a:ln>
            <a:noFill/>
          </a:ln>
        </p:spPr>
      </p:pic>
      <p:pic>
        <p:nvPicPr>
          <p:cNvPr id="177" name="Google Shape;177;p8"/>
          <p:cNvPicPr preferRelativeResize="0"/>
          <p:nvPr/>
        </p:nvPicPr>
        <p:blipFill rotWithShape="1">
          <a:blip r:embed="rId5">
            <a:alphaModFix/>
          </a:blip>
          <a:srcRect l="22728" t="7846" r="24136" b="6837"/>
          <a:stretch/>
        </p:blipFill>
        <p:spPr>
          <a:xfrm>
            <a:off x="7177636" y="3626011"/>
            <a:ext cx="2712160" cy="2644072"/>
          </a:xfrm>
          <a:prstGeom prst="rect">
            <a:avLst/>
          </a:prstGeom>
          <a:noFill/>
          <a:ln>
            <a:noFill/>
          </a:ln>
        </p:spPr>
      </p:pic>
      <p:pic>
        <p:nvPicPr>
          <p:cNvPr id="178" name="Google Shape;178;p8"/>
          <p:cNvPicPr preferRelativeResize="0"/>
          <p:nvPr/>
        </p:nvPicPr>
        <p:blipFill rotWithShape="1">
          <a:blip r:embed="rId5">
            <a:alphaModFix/>
          </a:blip>
          <a:srcRect l="86644" t="7846" r="4294" b="2856"/>
          <a:stretch/>
        </p:blipFill>
        <p:spPr>
          <a:xfrm>
            <a:off x="10804721" y="858679"/>
            <a:ext cx="845618" cy="5060646"/>
          </a:xfrm>
          <a:prstGeom prst="rect">
            <a:avLst/>
          </a:prstGeom>
          <a:noFill/>
          <a:ln>
            <a:noFill/>
          </a:ln>
        </p:spPr>
      </p:pic>
      <p:pic>
        <p:nvPicPr>
          <p:cNvPr id="179" name="Google Shape;179;p8"/>
          <p:cNvPicPr preferRelativeResize="0"/>
          <p:nvPr/>
        </p:nvPicPr>
        <p:blipFill rotWithShape="1">
          <a:blip r:embed="rId6">
            <a:alphaModFix amt="20000"/>
          </a:blip>
          <a:srcRect/>
          <a:stretch/>
        </p:blipFill>
        <p:spPr>
          <a:xfrm>
            <a:off x="11583935" y="89708"/>
            <a:ext cx="562053" cy="61921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Recommendations</a:t>
            </a:r>
            <a:endParaRPr/>
          </a:p>
        </p:txBody>
      </p:sp>
      <p:sp>
        <p:nvSpPr>
          <p:cNvPr id="185" name="Google Shape;185;p26"/>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lvl="0" indent="-3429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Risk Management</a:t>
            </a:r>
            <a:endParaRPr/>
          </a:p>
          <a:p>
            <a:pPr marL="457200" lvl="0" indent="0" algn="l" rtl="0">
              <a:lnSpc>
                <a:spcPct val="107000"/>
              </a:lnSpc>
              <a:spcBef>
                <a:spcPts val="0"/>
              </a:spcBef>
              <a:spcAft>
                <a:spcPts val="0"/>
              </a:spcAft>
              <a:buSzPts val="1800"/>
              <a:buNone/>
            </a:pPr>
            <a:r>
              <a:rPr lang="en-US" sz="2400">
                <a:latin typeface="Calibri"/>
                <a:ea typeface="Calibri"/>
                <a:cs typeface="Calibri"/>
                <a:sym typeface="Calibri"/>
              </a:rPr>
              <a:t>Focus on Risk Parity for balanced risk exposure, while Maximum Diversification can enhance potential returns.</a:t>
            </a:r>
            <a:endParaRPr sz="24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Extend Data Collection</a:t>
            </a:r>
            <a:endParaRPr/>
          </a:p>
          <a:p>
            <a:pPr marL="457200" lvl="2"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More historical and macroeconomic data would provide robustness to capture different market cycles. </a:t>
            </a:r>
            <a:endParaRPr/>
          </a:p>
          <a:p>
            <a:pPr marL="0" lvl="0" indent="0" algn="l" rtl="0">
              <a:lnSpc>
                <a:spcPct val="107000"/>
              </a:lnSpc>
              <a:spcBef>
                <a:spcPts val="0"/>
              </a:spcBef>
              <a:spcAft>
                <a:spcPts val="0"/>
              </a:spcAft>
              <a:buClr>
                <a:srgbClr val="3F3F3F"/>
              </a:buClr>
              <a:buSzPts val="1800"/>
              <a:buFont typeface="Arial"/>
              <a:buNone/>
            </a:pPr>
            <a:endParaRPr sz="800"/>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Machine Learning Techniques</a:t>
            </a:r>
            <a:endParaRPr/>
          </a:p>
          <a:p>
            <a:pPr marL="457200" lvl="1" indent="0" algn="l" rtl="0">
              <a:lnSpc>
                <a:spcPct val="107000"/>
              </a:lnSpc>
              <a:spcBef>
                <a:spcPts val="0"/>
              </a:spcBef>
              <a:spcAft>
                <a:spcPts val="0"/>
              </a:spcAft>
              <a:buClr>
                <a:srgbClr val="3F3F3F"/>
              </a:buClr>
              <a:buSzPts val="1800"/>
              <a:buFont typeface="Arial"/>
              <a:buNone/>
            </a:pPr>
            <a:r>
              <a:rPr lang="en-US" sz="2400">
                <a:latin typeface="Calibri"/>
                <a:ea typeface="Calibri"/>
                <a:cs typeface="Calibri"/>
                <a:sym typeface="Calibri"/>
              </a:rPr>
              <a:t>Consider clustering assets based on risk-return characteristics for a streamlined portfolio.</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endParaRPr/>
          </a:p>
        </p:txBody>
      </p:sp>
      <p:pic>
        <p:nvPicPr>
          <p:cNvPr id="186" name="Google Shape;186;p26"/>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Conclusion</a:t>
            </a:r>
            <a:endParaRPr/>
          </a:p>
        </p:txBody>
      </p:sp>
      <p:sp>
        <p:nvSpPr>
          <p:cNvPr id="192" name="Google Shape;192;p28"/>
          <p:cNvSpPr txBox="1">
            <a:spLocks noGrp="1"/>
          </p:cNvSpPr>
          <p:nvPr>
            <p:ph type="body" idx="1"/>
          </p:nvPr>
        </p:nvSpPr>
        <p:spPr>
          <a:xfrm>
            <a:off x="1097280" y="2135254"/>
            <a:ext cx="10058400" cy="4282089"/>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Balanced Approach</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Using Risk Parity with a mix of high and low-risk assets provides robust returns with controlled volatility.</a:t>
            </a:r>
            <a:endParaRPr/>
          </a:p>
          <a:p>
            <a:pPr marL="457200" lvl="0" indent="-342900" algn="l" rtl="0">
              <a:lnSpc>
                <a:spcPct val="107000"/>
              </a:lnSpc>
              <a:spcBef>
                <a:spcPts val="0"/>
              </a:spcBef>
              <a:spcAft>
                <a:spcPts val="0"/>
              </a:spcAft>
              <a:buClr>
                <a:srgbClr val="3F3F3F"/>
              </a:buClr>
              <a:buSzPts val="1800"/>
              <a:buFont typeface="Courier New"/>
              <a:buNone/>
            </a:pPr>
            <a:endParaRPr sz="2800" b="1">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Client Alignment</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The recommended portfolio strategy aligns with client goals for moderate risk and returns exceeding 4%.</a:t>
            </a:r>
            <a:endParaRPr sz="2400"/>
          </a:p>
        </p:txBody>
      </p:sp>
      <p:pic>
        <p:nvPicPr>
          <p:cNvPr id="193" name="Google Shape;193;p28"/>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7"/>
        <p:cNvGrpSpPr/>
        <p:nvPr/>
      </p:nvGrpSpPr>
      <p:grpSpPr>
        <a:xfrm>
          <a:off x="0" y="0"/>
          <a:ext cx="0" cy="0"/>
          <a:chOff x="0" y="0"/>
          <a:chExt cx="0" cy="0"/>
        </a:xfrm>
      </p:grpSpPr>
      <p:sp>
        <p:nvSpPr>
          <p:cNvPr id="198" name="Google Shape;198;g30aa4fe3e27_0_3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Next Steps</a:t>
            </a:r>
            <a:endParaRPr/>
          </a:p>
        </p:txBody>
      </p:sp>
      <p:sp>
        <p:nvSpPr>
          <p:cNvPr id="199" name="Google Shape;199;g30aa4fe3e27_0_35"/>
          <p:cNvSpPr txBox="1">
            <a:spLocks noGrp="1"/>
          </p:cNvSpPr>
          <p:nvPr>
            <p:ph type="body" idx="1"/>
          </p:nvPr>
        </p:nvSpPr>
        <p:spPr>
          <a:xfrm>
            <a:off x="1097280" y="2135254"/>
            <a:ext cx="10058400" cy="4282200"/>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Implement the proposed Risk Parity allocation strategy.</a:t>
            </a:r>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Broaden the dataset and leverage advanced statistical models for better predictions.</a:t>
            </a:r>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Regularly review asset performance, especially under changing market conditions, to ensure ongoing alignment with client goals.</a:t>
            </a:r>
            <a:endParaRPr sz="2400"/>
          </a:p>
        </p:txBody>
      </p:sp>
      <p:pic>
        <p:nvPicPr>
          <p:cNvPr id="200" name="Google Shape;200;g30aa4fe3e27_0_35"/>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1188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dirty="0">
                <a:latin typeface="Calibri"/>
                <a:ea typeface="Calibri"/>
                <a:cs typeface="Calibri"/>
                <a:sym typeface="Calibri"/>
              </a:rPr>
              <a:t>Division of Labor</a:t>
            </a:r>
            <a:endParaRPr dirty="0"/>
          </a:p>
        </p:txBody>
      </p:sp>
      <p:graphicFrame>
        <p:nvGraphicFramePr>
          <p:cNvPr id="8" name="Table 7">
            <a:extLst>
              <a:ext uri="{FF2B5EF4-FFF2-40B4-BE49-F238E27FC236}">
                <a16:creationId xmlns:a16="http://schemas.microsoft.com/office/drawing/2014/main" id="{78EA9EA8-D68C-B6CC-818D-1B706C084135}"/>
              </a:ext>
            </a:extLst>
          </p:cNvPr>
          <p:cNvGraphicFramePr>
            <a:graphicFrameLocks noGrp="1"/>
          </p:cNvGraphicFramePr>
          <p:nvPr>
            <p:extLst>
              <p:ext uri="{D42A27DB-BD31-4B8C-83A1-F6EECF244321}">
                <p14:modId xmlns:p14="http://schemas.microsoft.com/office/powerpoint/2010/main" val="799529355"/>
              </p:ext>
            </p:extLst>
          </p:nvPr>
        </p:nvGraphicFramePr>
        <p:xfrm>
          <a:off x="1854720" y="2118200"/>
          <a:ext cx="8586719" cy="4038948"/>
        </p:xfrm>
        <a:graphic>
          <a:graphicData uri="http://schemas.openxmlformats.org/drawingml/2006/table">
            <a:tbl>
              <a:tblPr>
                <a:tableStyleId>{2D5ABB26-0587-4C30-8999-92F81FD0307C}</a:tableStyleId>
              </a:tblPr>
              <a:tblGrid>
                <a:gridCol w="1721007">
                  <a:extLst>
                    <a:ext uri="{9D8B030D-6E8A-4147-A177-3AD203B41FA5}">
                      <a16:colId xmlns:a16="http://schemas.microsoft.com/office/drawing/2014/main" val="2504082863"/>
                    </a:ext>
                  </a:extLst>
                </a:gridCol>
                <a:gridCol w="3422673">
                  <a:extLst>
                    <a:ext uri="{9D8B030D-6E8A-4147-A177-3AD203B41FA5}">
                      <a16:colId xmlns:a16="http://schemas.microsoft.com/office/drawing/2014/main" val="758528900"/>
                    </a:ext>
                  </a:extLst>
                </a:gridCol>
                <a:gridCol w="3443039">
                  <a:extLst>
                    <a:ext uri="{9D8B030D-6E8A-4147-A177-3AD203B41FA5}">
                      <a16:colId xmlns:a16="http://schemas.microsoft.com/office/drawing/2014/main" val="2154811219"/>
                    </a:ext>
                  </a:extLst>
                </a:gridCol>
              </a:tblGrid>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Week 3</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Form Teams, Choose Project/Dataset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3105927909"/>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In-Person Meeting, Create Collab Files/Folder</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26086535"/>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Formulate Research Questions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453649477"/>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Generate Business Objective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3306868764"/>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Review Dataset, Generate Data Descriptives</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4011604238"/>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Week 4</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Outline Data Analysis Plan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Ian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2287086326"/>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Develop Preliminary Models</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835383731"/>
                  </a:ext>
                </a:extLst>
              </a:tr>
              <a:tr h="210788">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In-Person Meeting, Analyze Models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226207108"/>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Develop Conclusions and Recommendations</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2517658015"/>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Submit Final Project Check-in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2449319226"/>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Week 5</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Draft Report</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Ian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2932844570"/>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Draft Presentation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513459428"/>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In-Person Meeting, Review Drafts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402874492"/>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Week 6</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Review Tables/Figures/Visualizations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3440157120"/>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Review References/Sources/Links</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161265404"/>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In-Person Meeting - Presentation Review</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753863003"/>
                  </a:ext>
                </a:extLst>
              </a:tr>
              <a:tr h="182711">
                <a:tc>
                  <a:txBody>
                    <a:bodyPr/>
                    <a:lstStyle/>
                    <a:p>
                      <a:pPr lvl="1"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Week 7</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Finalize Presentation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6815691"/>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Record Project Presentation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713031174"/>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Finalize Final Report</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3756657765"/>
                  </a:ext>
                </a:extLst>
              </a:tr>
              <a:tr h="182711">
                <a:tc>
                  <a:txBody>
                    <a:bodyPr/>
                    <a:lstStyle/>
                    <a:p>
                      <a:pPr lvl="1"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 </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Finalize GitHub</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Carrie</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907167612"/>
                  </a:ext>
                </a:extLst>
              </a:tr>
              <a:tr h="182711">
                <a:tc>
                  <a:txBody>
                    <a:bodyPr/>
                    <a:lstStyle/>
                    <a:p>
                      <a:pPr lvl="1" algn="l" fontAlgn="b"/>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b"/>
                </a:tc>
                <a:tc>
                  <a:txBody>
                    <a:bodyPr/>
                    <a:lstStyle/>
                    <a:p>
                      <a:pPr algn="l" rtl="0" fontAlgn="ctr"/>
                      <a:r>
                        <a:rPr lang="en-US" sz="1200" u="none" strike="noStrike">
                          <a:effectLst/>
                          <a:latin typeface="Calibri" panose="020F0502020204030204" pitchFamily="34" charset="0"/>
                          <a:ea typeface="Calibri" panose="020F0502020204030204" pitchFamily="34" charset="0"/>
                          <a:cs typeface="Calibri" panose="020F0502020204030204" pitchFamily="34" charset="0"/>
                        </a:rPr>
                        <a:t>Submit Final Report /Presentation</a:t>
                      </a:r>
                      <a:endParaRPr lang="en-US" sz="1200" b="0" i="0" u="none" strike="noStrike">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tc>
                  <a:txBody>
                    <a:bodyPr/>
                    <a:lstStyle/>
                    <a:p>
                      <a:pPr algn="l" rtl="0" fontAlgn="ctr"/>
                      <a:r>
                        <a:rPr lang="en-US" sz="1200" u="none" strike="noStrike" dirty="0">
                          <a:effectLst/>
                          <a:latin typeface="Calibri" panose="020F0502020204030204" pitchFamily="34" charset="0"/>
                          <a:ea typeface="Calibri" panose="020F0502020204030204" pitchFamily="34" charset="0"/>
                          <a:cs typeface="Calibri" panose="020F0502020204030204" pitchFamily="34" charset="0"/>
                        </a:rPr>
                        <a:t>Ian</a:t>
                      </a:r>
                      <a:endParaRPr lang="en-US" sz="1200" b="0" i="0" u="none" strike="noStrike"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txBody>
                  <a:tcPr marL="8528" marR="8528" marT="8528" marB="0" anchor="ctr"/>
                </a:tc>
                <a:extLst>
                  <a:ext uri="{0D108BD9-81ED-4DB2-BD59-A6C34878D82A}">
                    <a16:rowId xmlns:a16="http://schemas.microsoft.com/office/drawing/2014/main" val="1261314877"/>
                  </a:ext>
                </a:extLst>
              </a:tr>
            </a:tbl>
          </a:graphicData>
        </a:graphic>
      </p:graphicFrame>
    </p:spTree>
    <p:extLst>
      <p:ext uri="{BB962C8B-B14F-4D97-AF65-F5344CB8AC3E}">
        <p14:creationId xmlns:p14="http://schemas.microsoft.com/office/powerpoint/2010/main" val="17894310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2"/>
          <p:cNvSpPr/>
          <p:nvPr/>
        </p:nvSpPr>
        <p:spPr>
          <a:xfrm>
            <a:off x="0" y="1"/>
            <a:ext cx="1219200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06" name="Google Shape;206;p12"/>
          <p:cNvSpPr txBox="1">
            <a:spLocks noGrp="1"/>
          </p:cNvSpPr>
          <p:nvPr>
            <p:ph type="ctrTitle"/>
          </p:nvPr>
        </p:nvSpPr>
        <p:spPr>
          <a:xfrm>
            <a:off x="4809744" y="639097"/>
            <a:ext cx="7104888" cy="36860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a:solidFill>
                  <a:schemeClr val="lt1"/>
                </a:solidFill>
                <a:latin typeface="Calibri"/>
                <a:ea typeface="Calibri"/>
                <a:cs typeface="Calibri"/>
                <a:sym typeface="Calibri"/>
              </a:rPr>
              <a:t>The Risky Business of Safe Investing </a:t>
            </a:r>
            <a:br>
              <a:rPr lang="en-US" sz="3600" b="1">
                <a:solidFill>
                  <a:schemeClr val="lt1"/>
                </a:solidFill>
                <a:latin typeface="Calibri"/>
                <a:ea typeface="Calibri"/>
                <a:cs typeface="Calibri"/>
                <a:sym typeface="Calibri"/>
              </a:rPr>
            </a:br>
            <a:r>
              <a:rPr lang="en-US" sz="3600" b="1">
                <a:solidFill>
                  <a:schemeClr val="lt1"/>
                </a:solidFill>
                <a:latin typeface="Calibri"/>
                <a:ea typeface="Calibri"/>
                <a:cs typeface="Calibri"/>
                <a:sym typeface="Calibri"/>
              </a:rPr>
              <a:t>Optimizing Conservative Portfolios</a:t>
            </a:r>
            <a:br>
              <a:rPr lang="en-US" sz="4800">
                <a:solidFill>
                  <a:schemeClr val="lt1"/>
                </a:solidFill>
                <a:latin typeface="Calibri"/>
                <a:ea typeface="Calibri"/>
                <a:cs typeface="Calibri"/>
                <a:sym typeface="Calibri"/>
              </a:rPr>
            </a:br>
            <a:endParaRPr sz="4800">
              <a:solidFill>
                <a:schemeClr val="lt1"/>
              </a:solidFill>
              <a:latin typeface="Calibri"/>
              <a:ea typeface="Calibri"/>
              <a:cs typeface="Calibri"/>
              <a:sym typeface="Calibri"/>
            </a:endParaRPr>
          </a:p>
        </p:txBody>
      </p:sp>
      <p:sp>
        <p:nvSpPr>
          <p:cNvPr id="207" name="Google Shape;207;p12"/>
          <p:cNvSpPr txBox="1">
            <a:spLocks noGrp="1"/>
          </p:cNvSpPr>
          <p:nvPr>
            <p:ph type="subTitle" idx="1"/>
          </p:nvPr>
        </p:nvSpPr>
        <p:spPr>
          <a:xfrm>
            <a:off x="5289753" y="4672738"/>
            <a:ext cx="6269347" cy="171004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sz="2400">
                <a:solidFill>
                  <a:schemeClr val="lt1"/>
                </a:solidFill>
                <a:latin typeface="Calibri"/>
                <a:ea typeface="Calibri"/>
                <a:cs typeface="Calibri"/>
                <a:sym typeface="Calibri"/>
              </a:rPr>
              <a:t>FA24-AAI-500 FINAL PROJECT</a:t>
            </a:r>
            <a:endParaRPr>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000">
                <a:solidFill>
                  <a:schemeClr val="lt1"/>
                </a:solidFill>
                <a:latin typeface="Calibri"/>
                <a:ea typeface="Calibri"/>
                <a:cs typeface="Calibri"/>
                <a:sym typeface="Calibri"/>
              </a:rPr>
              <a:t>PRESENTED BY 	CARRIE LITTLE	</a:t>
            </a:r>
            <a:endParaRPr/>
          </a:p>
          <a:p>
            <a:pPr marL="0" lvl="0" indent="0" algn="l" rtl="0">
              <a:lnSpc>
                <a:spcPct val="110000"/>
              </a:lnSpc>
              <a:spcBef>
                <a:spcPts val="1400"/>
              </a:spcBef>
              <a:spcAft>
                <a:spcPts val="0"/>
              </a:spcAft>
              <a:buSzPts val="2100"/>
              <a:buNone/>
            </a:pPr>
            <a:r>
              <a:rPr lang="en-US" sz="2000">
                <a:solidFill>
                  <a:schemeClr val="lt1"/>
                </a:solidFill>
                <a:latin typeface="Calibri"/>
                <a:ea typeface="Calibri"/>
                <a:cs typeface="Calibri"/>
                <a:sym typeface="Calibri"/>
              </a:rPr>
              <a:t>	AND 	IAN LUCAS </a:t>
            </a:r>
            <a:endParaRPr sz="2000">
              <a:solidFill>
                <a:schemeClr val="lt1"/>
              </a:solidFill>
              <a:latin typeface="Calibri"/>
              <a:ea typeface="Calibri"/>
              <a:cs typeface="Calibri"/>
              <a:sym typeface="Calibri"/>
            </a:endParaRPr>
          </a:p>
        </p:txBody>
      </p:sp>
      <p:pic>
        <p:nvPicPr>
          <p:cNvPr id="208" name="Google Shape;208;p12"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209" name="Google Shape;209;p12"/>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210" name="Google Shape;210;p12"/>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pic>
        <p:nvPicPr>
          <p:cNvPr id="211" name="Google Shape;211;p12"/>
          <p:cNvPicPr preferRelativeResize="0"/>
          <p:nvPr/>
        </p:nvPicPr>
        <p:blipFill rotWithShape="1">
          <a:blip r:embed="rId4">
            <a:alphaModFix amt="35000"/>
          </a:blip>
          <a:srcRect/>
          <a:stretch/>
        </p:blipFill>
        <p:spPr>
          <a:xfrm>
            <a:off x="8781428" y="5296084"/>
            <a:ext cx="272484" cy="300194"/>
          </a:xfrm>
          <a:prstGeom prst="rect">
            <a:avLst/>
          </a:prstGeom>
          <a:noFill/>
          <a:ln>
            <a:noFill/>
          </a:ln>
        </p:spPr>
      </p:pic>
      <p:pic>
        <p:nvPicPr>
          <p:cNvPr id="212" name="Google Shape;212;p12"/>
          <p:cNvPicPr preferRelativeResize="0"/>
          <p:nvPr/>
        </p:nvPicPr>
        <p:blipFill rotWithShape="1">
          <a:blip r:embed="rId5">
            <a:alphaModFix amt="20000"/>
          </a:blip>
          <a:srcRect/>
          <a:stretch/>
        </p:blipFill>
        <p:spPr>
          <a:xfrm>
            <a:off x="8362188" y="5806565"/>
            <a:ext cx="335094" cy="31045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30aa4fe3e27_0_40"/>
          <p:cNvSpPr/>
          <p:nvPr/>
        </p:nvSpPr>
        <p:spPr>
          <a:xfrm>
            <a:off x="0" y="1"/>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78" name="Google Shape;78;g30aa4fe3e27_0_40"/>
          <p:cNvSpPr txBox="1">
            <a:spLocks noGrp="1"/>
          </p:cNvSpPr>
          <p:nvPr>
            <p:ph type="ctrTitle"/>
          </p:nvPr>
        </p:nvSpPr>
        <p:spPr>
          <a:xfrm>
            <a:off x="4809744" y="639097"/>
            <a:ext cx="7104900" cy="368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dirty="0">
                <a:solidFill>
                  <a:schemeClr val="lt1"/>
                </a:solidFill>
                <a:latin typeface="Calibri"/>
                <a:ea typeface="Calibri"/>
                <a:cs typeface="Calibri"/>
                <a:sym typeface="Calibri"/>
              </a:rPr>
              <a:t>The Risky Business of Safe Investing </a:t>
            </a:r>
            <a:br>
              <a:rPr lang="en-US" sz="3600" b="1" dirty="0">
                <a:solidFill>
                  <a:schemeClr val="lt1"/>
                </a:solidFill>
                <a:latin typeface="Calibri"/>
                <a:ea typeface="Calibri"/>
                <a:cs typeface="Calibri"/>
                <a:sym typeface="Calibri"/>
              </a:rPr>
            </a:br>
            <a:r>
              <a:rPr lang="en-US" sz="3600" b="1" dirty="0">
                <a:solidFill>
                  <a:schemeClr val="lt1"/>
                </a:solidFill>
                <a:latin typeface="Calibri"/>
                <a:ea typeface="Calibri"/>
                <a:cs typeface="Calibri"/>
                <a:sym typeface="Calibri"/>
              </a:rPr>
              <a:t>Optimizing Conservative Portfolios</a:t>
            </a:r>
            <a:br>
              <a:rPr lang="en-US" sz="4800" dirty="0">
                <a:solidFill>
                  <a:schemeClr val="lt1"/>
                </a:solidFill>
                <a:latin typeface="Calibri"/>
                <a:ea typeface="Calibri"/>
                <a:cs typeface="Calibri"/>
                <a:sym typeface="Calibri"/>
              </a:rPr>
            </a:br>
            <a:endParaRPr sz="4800" dirty="0">
              <a:solidFill>
                <a:schemeClr val="lt1"/>
              </a:solidFill>
              <a:latin typeface="Calibri"/>
              <a:ea typeface="Calibri"/>
              <a:cs typeface="Calibri"/>
              <a:sym typeface="Calibri"/>
            </a:endParaRPr>
          </a:p>
        </p:txBody>
      </p:sp>
      <p:sp>
        <p:nvSpPr>
          <p:cNvPr id="79" name="Google Shape;79;g30aa4fe3e27_0_40"/>
          <p:cNvSpPr txBox="1">
            <a:spLocks noGrp="1"/>
          </p:cNvSpPr>
          <p:nvPr>
            <p:ph type="subTitle" idx="1"/>
          </p:nvPr>
        </p:nvSpPr>
        <p:spPr>
          <a:xfrm>
            <a:off x="5289753" y="4672739"/>
            <a:ext cx="6269400" cy="102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SzPts val="2400"/>
              <a:buNone/>
            </a:pPr>
            <a:r>
              <a:rPr lang="en-US" sz="2400">
                <a:solidFill>
                  <a:schemeClr val="lt1"/>
                </a:solidFill>
                <a:latin typeface="Calibri"/>
                <a:ea typeface="Calibri"/>
                <a:cs typeface="Calibri"/>
                <a:sym typeface="Calibri"/>
              </a:rPr>
              <a:t>FA24-AAI-500 FINAL PROJECT</a:t>
            </a:r>
            <a:endParaRPr>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100">
                <a:solidFill>
                  <a:schemeClr val="lt1"/>
                </a:solidFill>
                <a:latin typeface="Calibri"/>
                <a:ea typeface="Calibri"/>
                <a:cs typeface="Calibri"/>
                <a:sym typeface="Calibri"/>
              </a:rPr>
              <a:t>PRESENTED BY CARRIE LITTLE AND IAN LUCAS </a:t>
            </a:r>
            <a:endParaRPr>
              <a:solidFill>
                <a:schemeClr val="lt1"/>
              </a:solidFill>
              <a:latin typeface="Calibri"/>
              <a:ea typeface="Calibri"/>
              <a:cs typeface="Calibri"/>
              <a:sym typeface="Calibri"/>
            </a:endParaRPr>
          </a:p>
        </p:txBody>
      </p:sp>
      <p:pic>
        <p:nvPicPr>
          <p:cNvPr id="80" name="Google Shape;80;g30aa4fe3e27_0_40" descr="A picture containing building, sitting, bench, side&#10;&#10;Description automatically generated"/>
          <p:cNvPicPr preferRelativeResize="0"/>
          <p:nvPr/>
        </p:nvPicPr>
        <p:blipFill rotWithShape="1">
          <a:blip r:embed="rId3">
            <a:alphaModFix/>
          </a:blip>
          <a:srcRect/>
          <a:stretch/>
        </p:blipFill>
        <p:spPr>
          <a:xfrm>
            <a:off x="-1" y="1"/>
            <a:ext cx="4635315" cy="6858002"/>
          </a:xfrm>
          <a:prstGeom prst="rect">
            <a:avLst/>
          </a:prstGeom>
          <a:noFill/>
          <a:ln>
            <a:noFill/>
          </a:ln>
        </p:spPr>
      </p:pic>
      <p:cxnSp>
        <p:nvCxnSpPr>
          <p:cNvPr id="81" name="Google Shape;81;g30aa4fe3e27_0_40"/>
          <p:cNvCxnSpPr/>
          <p:nvPr/>
        </p:nvCxnSpPr>
        <p:spPr>
          <a:xfrm>
            <a:off x="5427754" y="4498925"/>
            <a:ext cx="5636100" cy="0"/>
          </a:xfrm>
          <a:prstGeom prst="straightConnector1">
            <a:avLst/>
          </a:prstGeom>
          <a:noFill/>
          <a:ln w="12700" cap="flat" cmpd="sng">
            <a:solidFill>
              <a:srgbClr val="3F3F3F"/>
            </a:solidFill>
            <a:prstDash val="solid"/>
            <a:round/>
            <a:headEnd type="none" w="sm" len="sm"/>
            <a:tailEnd type="none" w="sm" len="sm"/>
          </a:ln>
        </p:spPr>
      </p:cxnSp>
      <p:pic>
        <p:nvPicPr>
          <p:cNvPr id="82" name="Google Shape;82;g30aa4fe3e27_0_40"/>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Backup Slides</a:t>
            </a:r>
            <a:br>
              <a:rPr lang="en-US" sz="4800" b="1">
                <a:latin typeface="Calibri"/>
                <a:ea typeface="Calibri"/>
                <a:cs typeface="Calibri"/>
                <a:sym typeface="Calibri"/>
              </a:rPr>
            </a:br>
            <a:r>
              <a:rPr lang="en-US" sz="3600" b="1">
                <a:latin typeface="Calibri"/>
                <a:ea typeface="Calibri"/>
                <a:cs typeface="Calibri"/>
                <a:sym typeface="Calibri"/>
              </a:rPr>
              <a:t>Data Analytics and Modeling</a:t>
            </a:r>
            <a:endParaRPr/>
          </a:p>
        </p:txBody>
      </p:sp>
      <p:sp>
        <p:nvSpPr>
          <p:cNvPr id="218" name="Google Shape;218;p30"/>
          <p:cNvSpPr txBox="1">
            <a:spLocks noGrp="1"/>
          </p:cNvSpPr>
          <p:nvPr>
            <p:ph type="body" idx="1"/>
          </p:nvPr>
        </p:nvSpPr>
        <p:spPr>
          <a:xfrm>
            <a:off x="1097280" y="2108201"/>
            <a:ext cx="10058400" cy="4203147"/>
          </a:xfrm>
          <a:prstGeom prst="rect">
            <a:avLst/>
          </a:prstGeom>
          <a:noFill/>
          <a:ln>
            <a:noFill/>
          </a:ln>
        </p:spPr>
        <p:txBody>
          <a:bodyPr spcFirstLastPara="1" wrap="square" lIns="0" tIns="45700" rIns="0" bIns="45700" anchor="t" anchorCtr="0">
            <a:norm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Monthly Return Time Series Plots</a:t>
            </a:r>
            <a:endParaRPr sz="1800" dirty="0">
              <a:latin typeface="Arial"/>
              <a:ea typeface="Arial"/>
              <a:cs typeface="Arial"/>
              <a:sym typeface="Arial"/>
            </a:endParaRPr>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Raw Return Histograms with Fitted Probability Distributions</a:t>
            </a:r>
            <a:endParaRPr sz="1800" dirty="0">
              <a:latin typeface="Arial"/>
              <a:ea typeface="Arial"/>
              <a:cs typeface="Arial"/>
              <a:sym typeface="Arial"/>
            </a:endParaRPr>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QQ-Plots </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Rolling 36-Month Means, Standard Deviations, and Risk-Adjusted Returns </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Asset Risk-Return Characteristics</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Model Analysis - Portfolio Weights Table</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Model Analysis - Risk Contribution Table</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Model Analysis - Performance Metrics Table</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Model Analysis - Annual Return Table</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Model Analysis - Regression Results Table</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Model Analysis - </a:t>
            </a:r>
            <a:r>
              <a:rPr lang="en-US" sz="1800" dirty="0" err="1">
                <a:latin typeface="Arial"/>
                <a:ea typeface="Arial"/>
                <a:cs typeface="Arial"/>
                <a:sym typeface="Arial"/>
              </a:rPr>
              <a:t>Fama</a:t>
            </a:r>
            <a:r>
              <a:rPr lang="en-US" sz="1800" dirty="0">
                <a:latin typeface="Arial"/>
                <a:ea typeface="Arial"/>
                <a:cs typeface="Arial"/>
                <a:sym typeface="Arial"/>
              </a:rPr>
              <a:t> French Factors</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Monte Carlo Analysis Table (36-months, 10,000 iterations)</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Quantitative Goodness of Fit Tests  AIC, BIC, K-S</a:t>
            </a:r>
            <a:endParaRPr dirty="0"/>
          </a:p>
          <a:p>
            <a:pPr marL="457200" lvl="0" indent="-457200" algn="l" rtl="0">
              <a:lnSpc>
                <a:spcPct val="107000"/>
              </a:lnSpc>
              <a:spcBef>
                <a:spcPts val="0"/>
              </a:spcBef>
              <a:spcAft>
                <a:spcPts val="0"/>
              </a:spcAft>
              <a:buClr>
                <a:srgbClr val="3F3F3F"/>
              </a:buClr>
              <a:buSzPts val="1800"/>
              <a:buFont typeface="Courier New"/>
              <a:buChar char="o"/>
            </a:pPr>
            <a:r>
              <a:rPr lang="en-US" sz="1800" dirty="0">
                <a:latin typeface="Arial"/>
                <a:ea typeface="Arial"/>
                <a:cs typeface="Arial"/>
                <a:sym typeface="Arial"/>
              </a:rPr>
              <a:t>Box and Whisker Plot</a:t>
            </a:r>
            <a:endParaRPr sz="1800" dirty="0">
              <a:latin typeface="Arial"/>
              <a:ea typeface="Arial"/>
              <a:cs typeface="Arial"/>
              <a:sym typeface="Arial"/>
            </a:endParaRPr>
          </a:p>
          <a:p>
            <a:pPr marL="457200" lvl="0" indent="-342900" algn="l" rtl="0">
              <a:lnSpc>
                <a:spcPct val="107000"/>
              </a:lnSpc>
              <a:spcBef>
                <a:spcPts val="0"/>
              </a:spcBef>
              <a:spcAft>
                <a:spcPts val="0"/>
              </a:spcAft>
              <a:buClr>
                <a:srgbClr val="3F3F3F"/>
              </a:buClr>
              <a:buSzPts val="1800"/>
              <a:buFont typeface="Courier New"/>
              <a:buNone/>
            </a:pPr>
            <a:endParaRPr dirty="0">
              <a:latin typeface="Arial"/>
              <a:ea typeface="Arial"/>
              <a:cs typeface="Arial"/>
              <a:sym typeface="Arial"/>
            </a:endParaRPr>
          </a:p>
          <a:p>
            <a:pPr marL="457200" lvl="0" indent="-342900" algn="l" rtl="0">
              <a:lnSpc>
                <a:spcPct val="107000"/>
              </a:lnSpc>
              <a:spcBef>
                <a:spcPts val="0"/>
              </a:spcBef>
              <a:spcAft>
                <a:spcPts val="0"/>
              </a:spcAft>
              <a:buClr>
                <a:srgbClr val="3F3F3F"/>
              </a:buClr>
              <a:buSzPts val="1800"/>
              <a:buFont typeface="Courier New"/>
              <a:buNone/>
            </a:pPr>
            <a:endParaRPr sz="2000" dirty="0">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sp>
        <p:nvSpPr>
          <p:cNvPr id="223" name="Google Shape;223;p31"/>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Monthly Return Time Series Plots                                       </a:t>
            </a:r>
            <a:r>
              <a:rPr lang="en-US" sz="3200" b="0" i="0" u="none" strike="noStrike" cap="none" dirty="0">
                <a:solidFill>
                  <a:srgbClr val="000000"/>
                </a:solidFill>
                <a:latin typeface="Calibri"/>
                <a:ea typeface="Calibri"/>
                <a:cs typeface="Calibri"/>
                <a:sym typeface="Calibri"/>
              </a:rPr>
              <a:t>page 1 of 3</a:t>
            </a:r>
            <a:endParaRPr sz="3200" b="0" i="0" u="none" strike="noStrike" cap="none" dirty="0">
              <a:solidFill>
                <a:srgbClr val="000000"/>
              </a:solidFill>
              <a:latin typeface="Calibri"/>
              <a:ea typeface="Calibri"/>
              <a:cs typeface="Calibri"/>
              <a:sym typeface="Calibri"/>
            </a:endParaRPr>
          </a:p>
        </p:txBody>
      </p:sp>
      <p:pic>
        <p:nvPicPr>
          <p:cNvPr id="224" name="Google Shape;224;p31" descr="A graph of blue lines&#10;&#10;Description automatically generated with medium confidence"/>
          <p:cNvPicPr preferRelativeResize="0"/>
          <p:nvPr/>
        </p:nvPicPr>
        <p:blipFill rotWithShape="1">
          <a:blip r:embed="rId3">
            <a:alphaModFix/>
          </a:blip>
          <a:srcRect/>
          <a:stretch/>
        </p:blipFill>
        <p:spPr>
          <a:xfrm>
            <a:off x="1005526" y="868680"/>
            <a:ext cx="10180948" cy="54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8"/>
        <p:cNvGrpSpPr/>
        <p:nvPr/>
      </p:nvGrpSpPr>
      <p:grpSpPr>
        <a:xfrm>
          <a:off x="0" y="0"/>
          <a:ext cx="0" cy="0"/>
          <a:chOff x="0" y="0"/>
          <a:chExt cx="0" cy="0"/>
        </a:xfrm>
      </p:grpSpPr>
      <p:sp>
        <p:nvSpPr>
          <p:cNvPr id="229" name="Google Shape;229;p32"/>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2 of 3</a:t>
            </a:r>
            <a:endParaRPr sz="3200" b="0" i="0" u="none" strike="noStrike" cap="none">
              <a:solidFill>
                <a:srgbClr val="000000"/>
              </a:solidFill>
              <a:latin typeface="Calibri"/>
              <a:ea typeface="Calibri"/>
              <a:cs typeface="Calibri"/>
              <a:sym typeface="Calibri"/>
            </a:endParaRPr>
          </a:p>
        </p:txBody>
      </p:sp>
      <p:pic>
        <p:nvPicPr>
          <p:cNvPr id="230" name="Google Shape;230;p32" descr="A screenshot of a graph&#10;&#10;Description automatically generated"/>
          <p:cNvPicPr preferRelativeResize="0"/>
          <p:nvPr/>
        </p:nvPicPr>
        <p:blipFill rotWithShape="1">
          <a:blip r:embed="rId3">
            <a:alphaModFix/>
          </a:blip>
          <a:srcRect b="33628"/>
          <a:stretch/>
        </p:blipFill>
        <p:spPr>
          <a:xfrm>
            <a:off x="946827" y="868680"/>
            <a:ext cx="10298345" cy="5486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4"/>
        <p:cNvGrpSpPr/>
        <p:nvPr/>
      </p:nvGrpSpPr>
      <p:grpSpPr>
        <a:xfrm>
          <a:off x="0" y="0"/>
          <a:ext cx="0" cy="0"/>
          <a:chOff x="0" y="0"/>
          <a:chExt cx="0" cy="0"/>
        </a:xfrm>
      </p:grpSpPr>
      <p:sp>
        <p:nvSpPr>
          <p:cNvPr id="235" name="Google Shape;235;p33"/>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3 of 3</a:t>
            </a:r>
            <a:endParaRPr sz="3200" b="0" i="0" u="none" strike="noStrike" cap="none">
              <a:solidFill>
                <a:srgbClr val="000000"/>
              </a:solidFill>
              <a:latin typeface="Calibri"/>
              <a:ea typeface="Calibri"/>
              <a:cs typeface="Calibri"/>
              <a:sym typeface="Calibri"/>
            </a:endParaRPr>
          </a:p>
        </p:txBody>
      </p:sp>
      <p:pic>
        <p:nvPicPr>
          <p:cNvPr id="236" name="Google Shape;236;p33" descr="A screenshot of a graph&#10;&#10;Description automatically generated"/>
          <p:cNvPicPr preferRelativeResize="0"/>
          <p:nvPr/>
        </p:nvPicPr>
        <p:blipFill rotWithShape="1">
          <a:blip r:embed="rId3">
            <a:alphaModFix/>
          </a:blip>
          <a:srcRect t="65972"/>
          <a:stretch/>
        </p:blipFill>
        <p:spPr>
          <a:xfrm>
            <a:off x="1074220" y="868680"/>
            <a:ext cx="10043560" cy="2743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0"/>
        <p:cNvGrpSpPr/>
        <p:nvPr/>
      </p:nvGrpSpPr>
      <p:grpSpPr>
        <a:xfrm>
          <a:off x="0" y="0"/>
          <a:ext cx="0" cy="0"/>
          <a:chOff x="0" y="0"/>
          <a:chExt cx="0" cy="0"/>
        </a:xfrm>
      </p:grpSpPr>
      <p:sp>
        <p:nvSpPr>
          <p:cNvPr id="241" name="Google Shape;241;p3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1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2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2600" b="0" i="0" u="none" strike="noStrike" cap="none">
                <a:solidFill>
                  <a:srgbClr val="000000"/>
                </a:solidFill>
                <a:latin typeface="Helvetica Neue"/>
                <a:ea typeface="Helvetica Neue"/>
                <a:cs typeface="Helvetica Neue"/>
                <a:sym typeface="Helvetica Neue"/>
              </a:rPr>
              <a:t>T, Cauchy, and Normal distributions</a:t>
            </a:r>
            <a:endParaRPr sz="3500" b="0" i="0" u="none" strike="noStrike" cap="none">
              <a:solidFill>
                <a:srgbClr val="000000"/>
              </a:solidFill>
              <a:latin typeface="Calibri"/>
              <a:ea typeface="Calibri"/>
              <a:cs typeface="Calibri"/>
              <a:sym typeface="Calibri"/>
            </a:endParaRPr>
          </a:p>
        </p:txBody>
      </p:sp>
      <p:pic>
        <p:nvPicPr>
          <p:cNvPr id="242" name="Google Shape;242;p34" descr="A group of graphs with different colored lines&#10;&#10;Description automatically generated"/>
          <p:cNvPicPr preferRelativeResize="0"/>
          <p:nvPr/>
        </p:nvPicPr>
        <p:blipFill rotWithShape="1">
          <a:blip r:embed="rId3">
            <a:alphaModFix/>
          </a:blip>
          <a:srcRect b="49637"/>
          <a:stretch/>
        </p:blipFill>
        <p:spPr>
          <a:xfrm>
            <a:off x="445008" y="2019300"/>
            <a:ext cx="11295742" cy="388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3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2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48" name="Google Shape;248;p35" descr="A group of graphs with different colored lines&#10;&#10;Description automatically generated"/>
          <p:cNvPicPr preferRelativeResize="0"/>
          <p:nvPr/>
        </p:nvPicPr>
        <p:blipFill rotWithShape="1">
          <a:blip r:embed="rId3">
            <a:alphaModFix/>
          </a:blip>
          <a:srcRect t="50361" b="976"/>
          <a:stretch/>
        </p:blipFill>
        <p:spPr>
          <a:xfrm>
            <a:off x="250453" y="2006600"/>
            <a:ext cx="11691093" cy="388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2"/>
        <p:cNvGrpSpPr/>
        <p:nvPr/>
      </p:nvGrpSpPr>
      <p:grpSpPr>
        <a:xfrm>
          <a:off x="0" y="0"/>
          <a:ext cx="0" cy="0"/>
          <a:chOff x="0" y="0"/>
          <a:chExt cx="0" cy="0"/>
        </a:xfrm>
      </p:grpSpPr>
      <p:sp>
        <p:nvSpPr>
          <p:cNvPr id="253" name="Google Shape;253;p36"/>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3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54" name="Google Shape;254;p36"/>
          <p:cNvPicPr preferRelativeResize="0"/>
          <p:nvPr/>
        </p:nvPicPr>
        <p:blipFill rotWithShape="1">
          <a:blip r:embed="rId3">
            <a:alphaModFix/>
          </a:blip>
          <a:srcRect l="-212" t="-126" r="-1767" b="50058"/>
          <a:stretch/>
        </p:blipFill>
        <p:spPr>
          <a:xfrm>
            <a:off x="353696" y="2095500"/>
            <a:ext cx="11484607" cy="388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8"/>
        <p:cNvGrpSpPr/>
        <p:nvPr/>
      </p:nvGrpSpPr>
      <p:grpSpPr>
        <a:xfrm>
          <a:off x="0" y="0"/>
          <a:ext cx="0" cy="0"/>
          <a:chOff x="0" y="0"/>
          <a:chExt cx="0" cy="0"/>
        </a:xfrm>
      </p:grpSpPr>
      <p:sp>
        <p:nvSpPr>
          <p:cNvPr id="259" name="Google Shape;259;p3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4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60" name="Google Shape;260;p37"/>
          <p:cNvPicPr preferRelativeResize="0"/>
          <p:nvPr/>
        </p:nvPicPr>
        <p:blipFill rotWithShape="1">
          <a:blip r:embed="rId3">
            <a:alphaModFix/>
          </a:blip>
          <a:srcRect t="49941" r="-1767" b="-3699"/>
          <a:stretch/>
        </p:blipFill>
        <p:spPr>
          <a:xfrm>
            <a:off x="758952" y="2159000"/>
            <a:ext cx="10674096" cy="3886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4"/>
        <p:cNvGrpSpPr/>
        <p:nvPr/>
      </p:nvGrpSpPr>
      <p:grpSpPr>
        <a:xfrm>
          <a:off x="0" y="0"/>
          <a:ext cx="0" cy="0"/>
          <a:chOff x="0" y="0"/>
          <a:chExt cx="0" cy="0"/>
        </a:xfrm>
      </p:grpSpPr>
      <p:sp>
        <p:nvSpPr>
          <p:cNvPr id="265" name="Google Shape;265;p3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1 of 3</a:t>
            </a:r>
            <a:endParaRPr sz="3200" b="0" i="0" u="none" strike="noStrike" cap="none">
              <a:solidFill>
                <a:srgbClr val="000000"/>
              </a:solidFill>
              <a:latin typeface="Calibri"/>
              <a:ea typeface="Calibri"/>
              <a:cs typeface="Calibri"/>
              <a:sym typeface="Calibri"/>
            </a:endParaRPr>
          </a:p>
        </p:txBody>
      </p:sp>
      <p:pic>
        <p:nvPicPr>
          <p:cNvPr id="266" name="Google Shape;266;p38" descr="A graph of a graph of a financial graph&#10;&#10;Description automatically generated with low confidence"/>
          <p:cNvPicPr preferRelativeResize="0"/>
          <p:nvPr/>
        </p:nvPicPr>
        <p:blipFill rotWithShape="1">
          <a:blip r:embed="rId3">
            <a:alphaModFix/>
          </a:blip>
          <a:srcRect/>
          <a:stretch/>
        </p:blipFill>
        <p:spPr>
          <a:xfrm>
            <a:off x="1066800" y="972312"/>
            <a:ext cx="10058400" cy="519684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p3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2 of 3</a:t>
            </a:r>
            <a:endParaRPr sz="3200" b="0" i="0" u="none" strike="noStrike" cap="none">
              <a:solidFill>
                <a:srgbClr val="000000"/>
              </a:solidFill>
              <a:latin typeface="Calibri"/>
              <a:ea typeface="Calibri"/>
              <a:cs typeface="Calibri"/>
              <a:sym typeface="Calibri"/>
            </a:endParaRPr>
          </a:p>
        </p:txBody>
      </p:sp>
      <p:pic>
        <p:nvPicPr>
          <p:cNvPr id="272" name="Google Shape;272;p39" descr="A graph of different types of graphs&#10;&#10;Description automatically generated with medium confidence"/>
          <p:cNvPicPr preferRelativeResize="0"/>
          <p:nvPr/>
        </p:nvPicPr>
        <p:blipFill rotWithShape="1">
          <a:blip r:embed="rId3">
            <a:alphaModFix/>
          </a:blip>
          <a:srcRect/>
          <a:stretch/>
        </p:blipFill>
        <p:spPr>
          <a:xfrm>
            <a:off x="1066800" y="972312"/>
            <a:ext cx="10058400" cy="52131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2"/>
          <p:cNvSpPr txBox="1">
            <a:spLocks noGrp="1"/>
          </p:cNvSpPr>
          <p:nvPr>
            <p:ph type="title"/>
          </p:nvPr>
        </p:nvSpPr>
        <p:spPr>
          <a:xfrm>
            <a:off x="643466" y="786383"/>
            <a:ext cx="3517567" cy="180441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3600"/>
              <a:buFont typeface="Bookman Old Style"/>
              <a:buNone/>
            </a:pPr>
            <a:r>
              <a:rPr lang="en-US" sz="6000" b="1">
                <a:latin typeface="Calibri"/>
                <a:ea typeface="Calibri"/>
                <a:cs typeface="Calibri"/>
                <a:sym typeface="Calibri"/>
              </a:rPr>
              <a:t>Agenda</a:t>
            </a:r>
            <a:endParaRPr sz="6000" b="1">
              <a:latin typeface="Calibri"/>
              <a:ea typeface="Calibri"/>
              <a:cs typeface="Calibri"/>
              <a:sym typeface="Calibri"/>
            </a:endParaRPr>
          </a:p>
        </p:txBody>
      </p:sp>
      <p:sp>
        <p:nvSpPr>
          <p:cNvPr id="88" name="Google Shape;88;p2"/>
          <p:cNvSpPr txBox="1">
            <a:spLocks noGrp="1"/>
          </p:cNvSpPr>
          <p:nvPr>
            <p:ph type="body" idx="1"/>
          </p:nvPr>
        </p:nvSpPr>
        <p:spPr>
          <a:xfrm>
            <a:off x="5458983" y="812799"/>
            <a:ext cx="6288579" cy="5889798"/>
          </a:xfrm>
          <a:prstGeom prst="rect">
            <a:avLst/>
          </a:prstGeom>
          <a:solidFill>
            <a:schemeClr val="lt1"/>
          </a:solidFill>
          <a:ln>
            <a:noFill/>
          </a:ln>
        </p:spPr>
        <p:txBody>
          <a:bodyPr spcFirstLastPara="1" wrap="square" lIns="0" tIns="45700" rIns="0" bIns="45700" anchor="t" anchorCtr="0">
            <a:noAutofit/>
          </a:bodyPr>
          <a:lstStyle/>
          <a:p>
            <a:pPr marL="457200" lvl="0" indent="-342900" algn="l" rtl="0">
              <a:lnSpc>
                <a:spcPct val="110000"/>
              </a:lnSpc>
              <a:spcBef>
                <a:spcPts val="6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Introduction </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Data Overview</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Data Analysis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Portfolio Strategies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Key Findings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Recommendations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a:solidFill>
                  <a:schemeClr val="dk1"/>
                </a:solidFill>
                <a:latin typeface="Calibri"/>
                <a:ea typeface="Calibri"/>
                <a:cs typeface="Calibri"/>
                <a:sym typeface="Calibri"/>
              </a:rPr>
              <a:t>Conclusion</a:t>
            </a:r>
            <a:endParaRPr/>
          </a:p>
          <a:p>
            <a:pPr marL="457200" lvl="0" indent="-342900" algn="l" rtl="0">
              <a:lnSpc>
                <a:spcPct val="110000"/>
              </a:lnSpc>
              <a:spcBef>
                <a:spcPts val="1200"/>
              </a:spcBef>
              <a:spcAft>
                <a:spcPts val="600"/>
              </a:spcAft>
              <a:buClr>
                <a:schemeClr val="dk1"/>
              </a:buClr>
              <a:buSzPts val="1800"/>
              <a:buFont typeface="Courier New"/>
              <a:buChar char="o"/>
            </a:pPr>
            <a:r>
              <a:rPr lang="en-US" sz="3200" b="1">
                <a:solidFill>
                  <a:schemeClr val="dk1"/>
                </a:solidFill>
                <a:latin typeface="Calibri"/>
                <a:ea typeface="Calibri"/>
                <a:cs typeface="Calibri"/>
                <a:sym typeface="Calibri"/>
              </a:rPr>
              <a:t>Next Steps</a:t>
            </a:r>
            <a:endParaRPr sz="3200" b="1">
              <a:solidFill>
                <a:schemeClr val="dk1"/>
              </a:solidFill>
              <a:latin typeface="Calibri"/>
              <a:ea typeface="Calibri"/>
              <a:cs typeface="Calibri"/>
              <a:sym typeface="Calibri"/>
            </a:endParaRPr>
          </a:p>
        </p:txBody>
      </p:sp>
      <p:pic>
        <p:nvPicPr>
          <p:cNvPr id="89" name="Google Shape;89;p2" descr="A picture containing building, sitting, bench, side&#10;&#10;Description automatically generated"/>
          <p:cNvPicPr preferRelativeResize="0"/>
          <p:nvPr/>
        </p:nvPicPr>
        <p:blipFill rotWithShape="1">
          <a:blip r:embed="rId3">
            <a:alphaModFix/>
          </a:blip>
          <a:srcRect/>
          <a:stretch/>
        </p:blipFill>
        <p:spPr>
          <a:xfrm>
            <a:off x="0" y="3733801"/>
            <a:ext cx="4648200" cy="3124200"/>
          </a:xfrm>
          <a:prstGeom prst="rect">
            <a:avLst/>
          </a:prstGeom>
          <a:noFill/>
          <a:ln>
            <a:noFill/>
          </a:ln>
        </p:spPr>
      </p:pic>
      <p:pic>
        <p:nvPicPr>
          <p:cNvPr id="90" name="Google Shape;90;p2"/>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sp>
        <p:nvSpPr>
          <p:cNvPr id="277" name="Google Shape;277;p40"/>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QQ-Plots                                                                                    </a:t>
            </a:r>
            <a:r>
              <a:rPr lang="en-US" sz="3200" b="0" i="0" u="none" strike="noStrike" cap="none" dirty="0">
                <a:solidFill>
                  <a:srgbClr val="000000"/>
                </a:solidFill>
                <a:latin typeface="Calibri"/>
                <a:ea typeface="Calibri"/>
                <a:cs typeface="Calibri"/>
                <a:sym typeface="Calibri"/>
              </a:rPr>
              <a:t>page 3 of 3</a:t>
            </a:r>
            <a:endParaRPr sz="3200" b="0" i="0" u="none" strike="noStrike" cap="none" dirty="0">
              <a:solidFill>
                <a:srgbClr val="000000"/>
              </a:solidFill>
              <a:latin typeface="Calibri"/>
              <a:ea typeface="Calibri"/>
              <a:cs typeface="Calibri"/>
              <a:sym typeface="Calibri"/>
            </a:endParaRPr>
          </a:p>
        </p:txBody>
      </p:sp>
      <p:pic>
        <p:nvPicPr>
          <p:cNvPr id="278" name="Google Shape;278;p40" descr="A graph of different sizes and colors&#10;&#10;Description automatically generated with medium confidence"/>
          <p:cNvPicPr preferRelativeResize="0"/>
          <p:nvPr/>
        </p:nvPicPr>
        <p:blipFill rotWithShape="1">
          <a:blip r:embed="rId3">
            <a:alphaModFix/>
          </a:blip>
          <a:srcRect/>
          <a:stretch/>
        </p:blipFill>
        <p:spPr>
          <a:xfrm>
            <a:off x="1066800" y="972312"/>
            <a:ext cx="10058400" cy="348667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1"/>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Rolling 36-Month Means, Standard Deviations, </a:t>
            </a:r>
            <a:endParaRPr sz="1400" b="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and Risk-Adjusted Returns                                                    </a:t>
            </a:r>
            <a:r>
              <a:rPr lang="en-US" sz="3200" b="0" i="0" u="none" strike="noStrike" cap="none" dirty="0">
                <a:solidFill>
                  <a:srgbClr val="000000"/>
                </a:solidFill>
                <a:latin typeface="Calibri"/>
                <a:ea typeface="Calibri"/>
                <a:cs typeface="Calibri"/>
                <a:sym typeface="Calibri"/>
              </a:rPr>
              <a:t>page 1 of 4</a:t>
            </a:r>
            <a:endParaRPr sz="1400" b="0" i="0" u="none" strike="noStrike" cap="none" dirty="0">
              <a:solidFill>
                <a:srgbClr val="000000"/>
              </a:solidFill>
              <a:latin typeface="Arial"/>
              <a:ea typeface="Arial"/>
              <a:cs typeface="Arial"/>
              <a:sym typeface="Arial"/>
            </a:endParaRPr>
          </a:p>
        </p:txBody>
      </p:sp>
      <p:pic>
        <p:nvPicPr>
          <p:cNvPr id="284" name="Google Shape;284;p41"/>
          <p:cNvPicPr preferRelativeResize="0"/>
          <p:nvPr/>
        </p:nvPicPr>
        <p:blipFill rotWithShape="1">
          <a:blip r:embed="rId3">
            <a:alphaModFix/>
          </a:blip>
          <a:srcRect b="33305"/>
          <a:stretch/>
        </p:blipFill>
        <p:spPr>
          <a:xfrm>
            <a:off x="1524000" y="1453999"/>
            <a:ext cx="9144000" cy="473033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2"/>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Rolling 36-Month Means, Standard Deviations, </a:t>
            </a:r>
            <a:endParaRPr sz="1400" b="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and Risk-Adjusted Returns                                                    </a:t>
            </a:r>
            <a:r>
              <a:rPr lang="en-US" sz="3200" b="0" i="0" u="none" strike="noStrike" cap="none" dirty="0">
                <a:solidFill>
                  <a:srgbClr val="000000"/>
                </a:solidFill>
                <a:latin typeface="Calibri"/>
                <a:ea typeface="Calibri"/>
                <a:cs typeface="Calibri"/>
                <a:sym typeface="Calibri"/>
              </a:rPr>
              <a:t>page 2 of 4</a:t>
            </a:r>
            <a:endParaRPr sz="1400" b="0" i="0" u="none" strike="noStrike" cap="none" dirty="0">
              <a:solidFill>
                <a:srgbClr val="000000"/>
              </a:solidFill>
              <a:latin typeface="Arial"/>
              <a:ea typeface="Arial"/>
              <a:cs typeface="Arial"/>
              <a:sym typeface="Arial"/>
            </a:endParaRPr>
          </a:p>
        </p:txBody>
      </p:sp>
      <p:pic>
        <p:nvPicPr>
          <p:cNvPr id="290" name="Google Shape;290;p42"/>
          <p:cNvPicPr preferRelativeResize="0"/>
          <p:nvPr/>
        </p:nvPicPr>
        <p:blipFill rotWithShape="1">
          <a:blip r:embed="rId3">
            <a:alphaModFix/>
          </a:blip>
          <a:srcRect b="66334"/>
          <a:stretch/>
        </p:blipFill>
        <p:spPr>
          <a:xfrm>
            <a:off x="1524000" y="3751648"/>
            <a:ext cx="9144000" cy="2400886"/>
          </a:xfrm>
          <a:prstGeom prst="rect">
            <a:avLst/>
          </a:prstGeom>
          <a:noFill/>
          <a:ln>
            <a:noFill/>
          </a:ln>
        </p:spPr>
      </p:pic>
      <p:pic>
        <p:nvPicPr>
          <p:cNvPr id="291" name="Google Shape;291;p42"/>
          <p:cNvPicPr preferRelativeResize="0"/>
          <p:nvPr/>
        </p:nvPicPr>
        <p:blipFill rotWithShape="1">
          <a:blip r:embed="rId4">
            <a:alphaModFix/>
          </a:blip>
          <a:srcRect t="67047"/>
          <a:stretch/>
        </p:blipFill>
        <p:spPr>
          <a:xfrm>
            <a:off x="1524000" y="1414491"/>
            <a:ext cx="9144000" cy="233715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3"/>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Rolling 36-Month Means, Standard Deviations, </a:t>
            </a:r>
            <a:endParaRPr sz="1400" b="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and Risk-Adjusted Returns                                                    </a:t>
            </a:r>
            <a:r>
              <a:rPr lang="en-US" sz="3200" b="0" i="0" u="none" strike="noStrike" cap="none" dirty="0">
                <a:solidFill>
                  <a:srgbClr val="000000"/>
                </a:solidFill>
                <a:latin typeface="Calibri"/>
                <a:ea typeface="Calibri"/>
                <a:cs typeface="Calibri"/>
                <a:sym typeface="Calibri"/>
              </a:rPr>
              <a:t>page 3 of 4</a:t>
            </a:r>
            <a:endParaRPr sz="1400" b="0" i="0" u="none" strike="noStrike" cap="none" dirty="0">
              <a:solidFill>
                <a:srgbClr val="000000"/>
              </a:solidFill>
              <a:latin typeface="Arial"/>
              <a:ea typeface="Arial"/>
              <a:cs typeface="Arial"/>
              <a:sym typeface="Arial"/>
            </a:endParaRPr>
          </a:p>
        </p:txBody>
      </p:sp>
      <p:pic>
        <p:nvPicPr>
          <p:cNvPr id="297" name="Google Shape;297;p43"/>
          <p:cNvPicPr preferRelativeResize="0"/>
          <p:nvPr/>
        </p:nvPicPr>
        <p:blipFill rotWithShape="1">
          <a:blip r:embed="rId3">
            <a:alphaModFix/>
          </a:blip>
          <a:srcRect t="33220"/>
          <a:stretch/>
        </p:blipFill>
        <p:spPr>
          <a:xfrm>
            <a:off x="1524000" y="1401358"/>
            <a:ext cx="9144000" cy="476235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Rolling 36-Month Means, Standard Deviations, </a:t>
            </a:r>
            <a:endParaRPr sz="1400" b="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u="none" strike="noStrike" cap="none" dirty="0">
                <a:solidFill>
                  <a:srgbClr val="000000"/>
                </a:solidFill>
                <a:latin typeface="Calibri"/>
                <a:ea typeface="Calibri"/>
                <a:cs typeface="Calibri"/>
                <a:sym typeface="Calibri"/>
              </a:rPr>
              <a:t>and Risk-Adjusted Returns                                                    </a:t>
            </a:r>
            <a:r>
              <a:rPr lang="en-US" sz="3200" b="0" i="0" u="none" strike="noStrike" cap="none" dirty="0">
                <a:solidFill>
                  <a:srgbClr val="000000"/>
                </a:solidFill>
                <a:latin typeface="Calibri"/>
                <a:ea typeface="Calibri"/>
                <a:cs typeface="Calibri"/>
                <a:sym typeface="Calibri"/>
              </a:rPr>
              <a:t>page 4 of 4</a:t>
            </a:r>
            <a:endParaRPr sz="1400" b="0" i="0" u="none" strike="noStrike" cap="none" dirty="0">
              <a:solidFill>
                <a:srgbClr val="000000"/>
              </a:solidFill>
              <a:latin typeface="Arial"/>
              <a:ea typeface="Arial"/>
              <a:cs typeface="Arial"/>
              <a:sym typeface="Arial"/>
            </a:endParaRPr>
          </a:p>
        </p:txBody>
      </p:sp>
      <p:pic>
        <p:nvPicPr>
          <p:cNvPr id="303" name="Google Shape;303;p44"/>
          <p:cNvPicPr preferRelativeResize="0"/>
          <p:nvPr/>
        </p:nvPicPr>
        <p:blipFill rotWithShape="1">
          <a:blip r:embed="rId3">
            <a:alphaModFix/>
          </a:blip>
          <a:srcRect/>
          <a:stretch/>
        </p:blipFill>
        <p:spPr>
          <a:xfrm>
            <a:off x="1524000" y="1480150"/>
            <a:ext cx="9144000" cy="4747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Risk-Return Characteristics</a:t>
            </a:r>
            <a:endParaRPr sz="3200" b="0" i="0" u="none" strike="noStrike" cap="none">
              <a:solidFill>
                <a:srgbClr val="000000"/>
              </a:solidFill>
              <a:latin typeface="Calibri"/>
              <a:ea typeface="Calibri"/>
              <a:cs typeface="Calibri"/>
              <a:sym typeface="Calibri"/>
            </a:endParaRPr>
          </a:p>
        </p:txBody>
      </p:sp>
      <p:pic>
        <p:nvPicPr>
          <p:cNvPr id="309" name="Google Shape;309;p45" descr="A table with numbers and a number of numbers&#10;&#10;Description automatically generated with medium confidence"/>
          <p:cNvPicPr preferRelativeResize="0"/>
          <p:nvPr/>
        </p:nvPicPr>
        <p:blipFill rotWithShape="1">
          <a:blip r:embed="rId3">
            <a:alphaModFix/>
          </a:blip>
          <a:srcRect/>
          <a:stretch/>
        </p:blipFill>
        <p:spPr>
          <a:xfrm>
            <a:off x="1066800" y="1316482"/>
            <a:ext cx="10058400" cy="443063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4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Risk-Return Characteristics</a:t>
            </a:r>
            <a:endParaRPr sz="3200" b="0" i="0" u="none" strike="noStrike" cap="none">
              <a:solidFill>
                <a:srgbClr val="000000"/>
              </a:solidFill>
              <a:latin typeface="Calibri"/>
              <a:ea typeface="Calibri"/>
              <a:cs typeface="Calibri"/>
              <a:sym typeface="Calibri"/>
            </a:endParaRPr>
          </a:p>
        </p:txBody>
      </p:sp>
      <p:pic>
        <p:nvPicPr>
          <p:cNvPr id="309" name="Google Shape;309;p45" descr="A table with numbers and a number of numbers&#10;&#10;Description automatically generated with medium confidence"/>
          <p:cNvPicPr preferRelativeResize="0"/>
          <p:nvPr/>
        </p:nvPicPr>
        <p:blipFill rotWithShape="1">
          <a:blip r:embed="rId3">
            <a:alphaModFix/>
          </a:blip>
          <a:srcRect/>
          <a:stretch/>
        </p:blipFill>
        <p:spPr>
          <a:xfrm>
            <a:off x="1066800" y="1316482"/>
            <a:ext cx="10058400" cy="4430639"/>
          </a:xfrm>
          <a:prstGeom prst="rect">
            <a:avLst/>
          </a:prstGeom>
          <a:noFill/>
          <a:ln>
            <a:noFill/>
          </a:ln>
        </p:spPr>
      </p:pic>
    </p:spTree>
    <p:extLst>
      <p:ext uri="{BB962C8B-B14F-4D97-AF65-F5344CB8AC3E}">
        <p14:creationId xmlns:p14="http://schemas.microsoft.com/office/powerpoint/2010/main" val="29472082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46"/>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Portfolio Weights Table</a:t>
            </a:r>
            <a:endParaRPr sz="3200" b="0" i="0" u="none" strike="noStrike" cap="none">
              <a:solidFill>
                <a:srgbClr val="000000"/>
              </a:solidFill>
              <a:latin typeface="Calibri"/>
              <a:ea typeface="Calibri"/>
              <a:cs typeface="Calibri"/>
              <a:sym typeface="Calibri"/>
            </a:endParaRPr>
          </a:p>
        </p:txBody>
      </p:sp>
      <p:pic>
        <p:nvPicPr>
          <p:cNvPr id="315" name="Google Shape;315;p46" descr="A screenshot of a computer screen&#10;&#10;Description automatically generated"/>
          <p:cNvPicPr preferRelativeResize="0"/>
          <p:nvPr/>
        </p:nvPicPr>
        <p:blipFill rotWithShape="1">
          <a:blip r:embed="rId3">
            <a:alphaModFix/>
          </a:blip>
          <a:srcRect b="51367"/>
          <a:stretch/>
        </p:blipFill>
        <p:spPr>
          <a:xfrm>
            <a:off x="905833" y="1885147"/>
            <a:ext cx="10058400" cy="35031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Risk Contribution Table</a:t>
            </a:r>
            <a:endParaRPr sz="3200" b="0" i="0" u="none" strike="noStrike" cap="none">
              <a:solidFill>
                <a:srgbClr val="000000"/>
              </a:solidFill>
              <a:latin typeface="Calibri"/>
              <a:ea typeface="Calibri"/>
              <a:cs typeface="Calibri"/>
              <a:sym typeface="Calibri"/>
            </a:endParaRPr>
          </a:p>
        </p:txBody>
      </p:sp>
      <p:pic>
        <p:nvPicPr>
          <p:cNvPr id="321" name="Google Shape;321;p47" descr="A screenshot of a computer screen&#10;&#10;Description automatically generated"/>
          <p:cNvPicPr preferRelativeResize="0"/>
          <p:nvPr/>
        </p:nvPicPr>
        <p:blipFill rotWithShape="1">
          <a:blip r:embed="rId3">
            <a:alphaModFix/>
          </a:blip>
          <a:srcRect t="50519" b="578"/>
          <a:stretch/>
        </p:blipFill>
        <p:spPr>
          <a:xfrm>
            <a:off x="1104675" y="1752600"/>
            <a:ext cx="10058400" cy="352233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Performance Metrics Table</a:t>
            </a:r>
            <a:endParaRPr sz="3200" b="0" i="0" u="none" strike="noStrike" cap="none">
              <a:solidFill>
                <a:srgbClr val="000000"/>
              </a:solidFill>
              <a:latin typeface="Calibri"/>
              <a:ea typeface="Calibri"/>
              <a:cs typeface="Calibri"/>
              <a:sym typeface="Calibri"/>
            </a:endParaRPr>
          </a:p>
        </p:txBody>
      </p:sp>
      <p:pic>
        <p:nvPicPr>
          <p:cNvPr id="327" name="Google Shape;327;p48"/>
          <p:cNvPicPr preferRelativeResize="0"/>
          <p:nvPr/>
        </p:nvPicPr>
        <p:blipFill rotWithShape="1">
          <a:blip r:embed="rId3">
            <a:alphaModFix/>
          </a:blip>
          <a:srcRect/>
          <a:stretch/>
        </p:blipFill>
        <p:spPr>
          <a:xfrm>
            <a:off x="738103" y="1688048"/>
            <a:ext cx="10058400" cy="133252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4"/>
        <p:cNvGrpSpPr/>
        <p:nvPr/>
      </p:nvGrpSpPr>
      <p:grpSpPr>
        <a:xfrm>
          <a:off x="0" y="0"/>
          <a:ext cx="0" cy="0"/>
          <a:chOff x="0" y="0"/>
          <a:chExt cx="0" cy="0"/>
        </a:xfrm>
      </p:grpSpPr>
      <p:sp>
        <p:nvSpPr>
          <p:cNvPr id="95" name="Google Shape;95;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Introduction</a:t>
            </a:r>
            <a:endParaRPr/>
          </a:p>
        </p:txBody>
      </p:sp>
      <p:sp>
        <p:nvSpPr>
          <p:cNvPr id="96" name="Google Shape;96;p1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b="1" dirty="0">
                <a:latin typeface="Calibri"/>
                <a:ea typeface="Calibri"/>
                <a:cs typeface="Calibri"/>
                <a:sym typeface="Calibri"/>
              </a:rPr>
              <a:t>Background</a:t>
            </a:r>
            <a:endParaRPr dirty="0"/>
          </a:p>
          <a:p>
            <a:pPr marL="457200" lvl="1" indent="0" algn="l" rtl="0">
              <a:lnSpc>
                <a:spcPct val="107000"/>
              </a:lnSpc>
              <a:spcBef>
                <a:spcPts val="0"/>
              </a:spcBef>
              <a:spcAft>
                <a:spcPts val="0"/>
              </a:spcAft>
              <a:buSzPts val="1800"/>
              <a:buNone/>
            </a:pPr>
            <a:r>
              <a:rPr lang="en-US" sz="2400" dirty="0">
                <a:latin typeface="Calibri"/>
                <a:ea typeface="Calibri"/>
                <a:cs typeface="Calibri"/>
                <a:sym typeface="Calibri"/>
              </a:rPr>
              <a:t>Significant client losses in 2022 prompted a shift to safer Treasury Bills. With rate cuts now likely, clients are looking for alternative strategies that return over 4% with reduced risk.</a:t>
            </a:r>
            <a:endParaRPr dirty="0"/>
          </a:p>
          <a:p>
            <a:pPr marL="0" marR="0" lvl="0" indent="0" algn="l" rtl="0">
              <a:lnSpc>
                <a:spcPct val="107000"/>
              </a:lnSpc>
              <a:spcBef>
                <a:spcPts val="0"/>
              </a:spcBef>
              <a:spcAft>
                <a:spcPts val="0"/>
              </a:spcAft>
              <a:buSzPts val="1800"/>
              <a:buNone/>
            </a:pPr>
            <a:endParaRPr sz="900" dirty="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dirty="0">
                <a:latin typeface="Calibri"/>
                <a:ea typeface="Calibri"/>
                <a:cs typeface="Calibri"/>
                <a:sym typeface="Calibri"/>
              </a:rPr>
              <a:t>Goal</a:t>
            </a:r>
            <a:endParaRPr dirty="0"/>
          </a:p>
          <a:p>
            <a:pPr marL="457200" lvl="1" indent="0" algn="l" rtl="0">
              <a:lnSpc>
                <a:spcPct val="107000"/>
              </a:lnSpc>
              <a:spcBef>
                <a:spcPts val="0"/>
              </a:spcBef>
              <a:spcAft>
                <a:spcPts val="0"/>
              </a:spcAft>
              <a:buSzPts val="1800"/>
              <a:buNone/>
            </a:pPr>
            <a:r>
              <a:rPr lang="en-US" sz="2400" dirty="0">
                <a:latin typeface="Calibri"/>
                <a:ea typeface="Calibri"/>
                <a:cs typeface="Calibri"/>
                <a:sym typeface="Calibri"/>
              </a:rPr>
              <a:t>Explore new investment strategies using liquid funds, comparing Risk Parity, Minimum Variance, and Maximum Diversification approaches to provide enhanced returns while managing risks.</a:t>
            </a:r>
            <a:endParaRPr dirty="0"/>
          </a:p>
          <a:p>
            <a:pPr marL="457200" lvl="0" indent="-228600" algn="l" rtl="0">
              <a:lnSpc>
                <a:spcPct val="110000"/>
              </a:lnSpc>
              <a:spcBef>
                <a:spcPts val="1200"/>
              </a:spcBef>
              <a:spcAft>
                <a:spcPts val="0"/>
              </a:spcAft>
              <a:buSzPts val="1800"/>
              <a:buNone/>
            </a:pPr>
            <a:endParaRPr dirty="0"/>
          </a:p>
        </p:txBody>
      </p:sp>
      <p:pic>
        <p:nvPicPr>
          <p:cNvPr id="97" name="Google Shape;97;p15"/>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Annual Return Table</a:t>
            </a:r>
            <a:endParaRPr sz="3200" b="0" i="0" u="none" strike="noStrike" cap="none">
              <a:solidFill>
                <a:srgbClr val="000000"/>
              </a:solidFill>
              <a:latin typeface="Calibri"/>
              <a:ea typeface="Calibri"/>
              <a:cs typeface="Calibri"/>
              <a:sym typeface="Calibri"/>
            </a:endParaRPr>
          </a:p>
        </p:txBody>
      </p:sp>
      <p:pic>
        <p:nvPicPr>
          <p:cNvPr id="333" name="Google Shape;333;p49" descr="A white sheet with black text&#10;&#10;Description automatically generated"/>
          <p:cNvPicPr preferRelativeResize="0"/>
          <p:nvPr/>
        </p:nvPicPr>
        <p:blipFill rotWithShape="1">
          <a:blip r:embed="rId3">
            <a:alphaModFix/>
          </a:blip>
          <a:srcRect/>
          <a:stretch/>
        </p:blipFill>
        <p:spPr>
          <a:xfrm>
            <a:off x="1066800" y="1752600"/>
            <a:ext cx="10058400" cy="3112086"/>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000"/>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0"/>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Regression Results Table</a:t>
            </a:r>
            <a:endParaRPr sz="3200" b="0" i="0" u="none" strike="noStrike" cap="none">
              <a:solidFill>
                <a:srgbClr val="000000"/>
              </a:solidFill>
              <a:latin typeface="Calibri"/>
              <a:ea typeface="Calibri"/>
              <a:cs typeface="Calibri"/>
              <a:sym typeface="Calibri"/>
            </a:endParaRPr>
          </a:p>
        </p:txBody>
      </p:sp>
      <p:pic>
        <p:nvPicPr>
          <p:cNvPr id="339" name="Google Shape;339;p50" descr="A table with numbers and text&#10;&#10;Description automatically generated"/>
          <p:cNvPicPr preferRelativeResize="0"/>
          <p:nvPr/>
        </p:nvPicPr>
        <p:blipFill rotWithShape="1">
          <a:blip r:embed="rId3">
            <a:alphaModFix/>
          </a:blip>
          <a:srcRect/>
          <a:stretch/>
        </p:blipFill>
        <p:spPr>
          <a:xfrm>
            <a:off x="1066800" y="1752600"/>
            <a:ext cx="10058400" cy="1737653"/>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Model Analysis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err="1">
                <a:solidFill>
                  <a:srgbClr val="000000"/>
                </a:solidFill>
                <a:latin typeface="Calibri"/>
                <a:ea typeface="Calibri"/>
                <a:cs typeface="Calibri"/>
                <a:sym typeface="Calibri"/>
              </a:rPr>
              <a:t>Fama</a:t>
            </a:r>
            <a:r>
              <a:rPr lang="en-US" sz="3200" b="1" i="0" u="none" strike="noStrike" cap="none" dirty="0">
                <a:solidFill>
                  <a:srgbClr val="000000"/>
                </a:solidFill>
                <a:latin typeface="Calibri"/>
                <a:ea typeface="Calibri"/>
                <a:cs typeface="Calibri"/>
                <a:sym typeface="Calibri"/>
              </a:rPr>
              <a:t> French Factors</a:t>
            </a:r>
            <a:endParaRPr sz="3200" b="0" i="0" u="none" strike="noStrike" cap="none" dirty="0">
              <a:solidFill>
                <a:srgbClr val="000000"/>
              </a:solidFill>
              <a:latin typeface="Calibri"/>
              <a:ea typeface="Calibri"/>
              <a:cs typeface="Calibri"/>
              <a:sym typeface="Calibri"/>
            </a:endParaRPr>
          </a:p>
        </p:txBody>
      </p:sp>
      <p:pic>
        <p:nvPicPr>
          <p:cNvPr id="345" name="Google Shape;345;p51"/>
          <p:cNvPicPr preferRelativeResize="0"/>
          <p:nvPr/>
        </p:nvPicPr>
        <p:blipFill rotWithShape="1">
          <a:blip r:embed="rId3">
            <a:alphaModFix/>
          </a:blip>
          <a:srcRect/>
          <a:stretch/>
        </p:blipFill>
        <p:spPr>
          <a:xfrm>
            <a:off x="1066800" y="1428413"/>
            <a:ext cx="10058400" cy="49213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49"/>
        <p:cNvGrpSpPr/>
        <p:nvPr/>
      </p:nvGrpSpPr>
      <p:grpSpPr>
        <a:xfrm>
          <a:off x="0" y="0"/>
          <a:ext cx="0" cy="0"/>
          <a:chOff x="0" y="0"/>
          <a:chExt cx="0" cy="0"/>
        </a:xfrm>
      </p:grpSpPr>
      <p:sp>
        <p:nvSpPr>
          <p:cNvPr id="350" name="Google Shape;350;p23"/>
          <p:cNvSpPr txBox="1"/>
          <p:nvPr/>
        </p:nvSpPr>
        <p:spPr>
          <a:xfrm>
            <a:off x="445000" y="192024"/>
            <a:ext cx="11301900" cy="661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Monte Carlo Analysis</a:t>
            </a:r>
            <a:r>
              <a:rPr lang="en-US" sz="3200" b="1">
                <a:latin typeface="Calibri"/>
                <a:ea typeface="Calibri"/>
                <a:cs typeface="Calibri"/>
                <a:sym typeface="Calibri"/>
              </a:rPr>
              <a:t>, 50th Percentile</a:t>
            </a:r>
            <a:r>
              <a:rPr lang="en-US" sz="3200" b="1" i="0" u="none" strike="noStrike" cap="none">
                <a:solidFill>
                  <a:srgbClr val="000000"/>
                </a:solidFill>
                <a:latin typeface="Calibri"/>
                <a:ea typeface="Calibri"/>
                <a:cs typeface="Calibri"/>
                <a:sym typeface="Calibri"/>
              </a:rPr>
              <a:t> (36-mo</a:t>
            </a:r>
            <a:r>
              <a:rPr lang="en-US" sz="3200" b="1">
                <a:latin typeface="Calibri"/>
                <a:ea typeface="Calibri"/>
                <a:cs typeface="Calibri"/>
                <a:sym typeface="Calibri"/>
              </a:rPr>
              <a:t>.</a:t>
            </a:r>
            <a:r>
              <a:rPr lang="en-US" sz="3200" b="1" i="0" u="none" strike="noStrike" cap="none">
                <a:solidFill>
                  <a:srgbClr val="000000"/>
                </a:solidFill>
                <a:latin typeface="Calibri"/>
                <a:ea typeface="Calibri"/>
                <a:cs typeface="Calibri"/>
                <a:sym typeface="Calibri"/>
              </a:rPr>
              <a:t>, 10,000 iterations)</a:t>
            </a:r>
            <a:endParaRPr sz="3200" b="1" i="0" u="none" strike="noStrike" cap="none">
              <a:solidFill>
                <a:srgbClr val="000000"/>
              </a:solidFill>
              <a:latin typeface="Calibri"/>
              <a:ea typeface="Calibri"/>
              <a:cs typeface="Calibri"/>
              <a:sym typeface="Calibri"/>
            </a:endParaRPr>
          </a:p>
        </p:txBody>
      </p:sp>
      <p:pic>
        <p:nvPicPr>
          <p:cNvPr id="351" name="Google Shape;351;p23"/>
          <p:cNvPicPr preferRelativeResize="0"/>
          <p:nvPr/>
        </p:nvPicPr>
        <p:blipFill>
          <a:blip r:embed="rId3">
            <a:alphaModFix/>
          </a:blip>
          <a:stretch>
            <a:fillRect/>
          </a:stretch>
        </p:blipFill>
        <p:spPr>
          <a:xfrm>
            <a:off x="602300" y="916975"/>
            <a:ext cx="10987400" cy="5300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p2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Quantitative Goodness of Fit Tests  AIC, BIC, K-S</a:t>
            </a:r>
            <a:endParaRPr sz="3200" b="0" i="0" u="none" strike="noStrike" cap="none" dirty="0">
              <a:solidFill>
                <a:srgbClr val="000000"/>
              </a:solidFill>
              <a:latin typeface="Calibri"/>
              <a:ea typeface="Calibri"/>
              <a:cs typeface="Calibri"/>
              <a:sym typeface="Calibri"/>
            </a:endParaRPr>
          </a:p>
        </p:txBody>
      </p:sp>
      <p:pic>
        <p:nvPicPr>
          <p:cNvPr id="357" name="Google Shape;357;p25" descr="A screenshot of a computer screen&#10;&#10;Description automatically generated"/>
          <p:cNvPicPr preferRelativeResize="0"/>
          <p:nvPr/>
        </p:nvPicPr>
        <p:blipFill rotWithShape="1">
          <a:blip r:embed="rId3">
            <a:alphaModFix/>
          </a:blip>
          <a:srcRect/>
          <a:stretch/>
        </p:blipFill>
        <p:spPr>
          <a:xfrm>
            <a:off x="1018104" y="1284458"/>
            <a:ext cx="10058400" cy="44016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5"/>
        <p:cNvGrpSpPr/>
        <p:nvPr/>
      </p:nvGrpSpPr>
      <p:grpSpPr>
        <a:xfrm>
          <a:off x="0" y="0"/>
          <a:ext cx="0" cy="0"/>
          <a:chOff x="0" y="0"/>
          <a:chExt cx="0" cy="0"/>
        </a:xfrm>
      </p:grpSpPr>
      <p:sp>
        <p:nvSpPr>
          <p:cNvPr id="356" name="Google Shape;356;p2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Quantitative Goodness of Fit Tests  AIC, BIC, K-S</a:t>
            </a:r>
            <a:endParaRPr sz="3200" b="0" i="0" u="none" strike="noStrike" cap="none" dirty="0">
              <a:solidFill>
                <a:srgbClr val="000000"/>
              </a:solidFill>
              <a:latin typeface="Calibri"/>
              <a:ea typeface="Calibri"/>
              <a:cs typeface="Calibri"/>
              <a:sym typeface="Calibri"/>
            </a:endParaRPr>
          </a:p>
        </p:txBody>
      </p:sp>
      <p:pic>
        <p:nvPicPr>
          <p:cNvPr id="357" name="Google Shape;357;p25" descr="A screenshot of a computer screen&#10;&#10;Description automatically generated"/>
          <p:cNvPicPr preferRelativeResize="0"/>
          <p:nvPr/>
        </p:nvPicPr>
        <p:blipFill rotWithShape="1">
          <a:blip r:embed="rId3">
            <a:alphaModFix/>
          </a:blip>
          <a:srcRect/>
          <a:stretch/>
        </p:blipFill>
        <p:spPr>
          <a:xfrm>
            <a:off x="1018104" y="1284458"/>
            <a:ext cx="10058400" cy="4401625"/>
          </a:xfrm>
          <a:prstGeom prst="rect">
            <a:avLst/>
          </a:prstGeom>
          <a:noFill/>
          <a:ln>
            <a:noFill/>
          </a:ln>
        </p:spPr>
      </p:pic>
    </p:spTree>
    <p:extLst>
      <p:ext uri="{BB962C8B-B14F-4D97-AF65-F5344CB8AC3E}">
        <p14:creationId xmlns:p14="http://schemas.microsoft.com/office/powerpoint/2010/main" val="2953989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2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Box and Whisker Plot</a:t>
            </a:r>
            <a:endParaRPr sz="3200" b="0" i="0" u="none" strike="noStrike" cap="none" dirty="0">
              <a:solidFill>
                <a:srgbClr val="000000"/>
              </a:solidFill>
              <a:latin typeface="Calibri"/>
              <a:ea typeface="Calibri"/>
              <a:cs typeface="Calibri"/>
              <a:sym typeface="Calibri"/>
            </a:endParaRPr>
          </a:p>
        </p:txBody>
      </p:sp>
      <p:pic>
        <p:nvPicPr>
          <p:cNvPr id="363" name="Google Shape;363;p24" descr="A chart with many colored boxes&#10;&#10;Description automatically generated with medium confidence"/>
          <p:cNvPicPr preferRelativeResize="0"/>
          <p:nvPr/>
        </p:nvPicPr>
        <p:blipFill rotWithShape="1">
          <a:blip r:embed="rId3">
            <a:alphaModFix/>
          </a:blip>
          <a:srcRect/>
          <a:stretch/>
        </p:blipFill>
        <p:spPr>
          <a:xfrm>
            <a:off x="771266" y="779100"/>
            <a:ext cx="10649467" cy="54743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1"/>
        <p:cNvGrpSpPr/>
        <p:nvPr/>
      </p:nvGrpSpPr>
      <p:grpSpPr>
        <a:xfrm>
          <a:off x="0" y="0"/>
          <a:ext cx="0" cy="0"/>
          <a:chOff x="0" y="0"/>
          <a:chExt cx="0" cy="0"/>
        </a:xfrm>
      </p:grpSpPr>
      <p:sp>
        <p:nvSpPr>
          <p:cNvPr id="362" name="Google Shape;362;p2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000000"/>
                </a:solidFill>
                <a:latin typeface="Calibri"/>
                <a:ea typeface="Calibri"/>
                <a:cs typeface="Calibri"/>
                <a:sym typeface="Calibri"/>
              </a:rPr>
              <a:t>Box and Whisker Plot</a:t>
            </a:r>
            <a:endParaRPr sz="3200" b="0" i="0" u="none" strike="noStrike" cap="none" dirty="0">
              <a:solidFill>
                <a:srgbClr val="000000"/>
              </a:solidFill>
              <a:latin typeface="Calibri"/>
              <a:ea typeface="Calibri"/>
              <a:cs typeface="Calibri"/>
              <a:sym typeface="Calibri"/>
            </a:endParaRPr>
          </a:p>
        </p:txBody>
      </p:sp>
      <p:pic>
        <p:nvPicPr>
          <p:cNvPr id="363" name="Google Shape;363;p24" descr="A chart with many colored boxes&#10;&#10;Description automatically generated with medium confidence"/>
          <p:cNvPicPr preferRelativeResize="0"/>
          <p:nvPr/>
        </p:nvPicPr>
        <p:blipFill rotWithShape="1">
          <a:blip r:embed="rId3">
            <a:alphaModFix/>
          </a:blip>
          <a:srcRect/>
          <a:stretch/>
        </p:blipFill>
        <p:spPr>
          <a:xfrm>
            <a:off x="771266" y="779100"/>
            <a:ext cx="10649467" cy="5474376"/>
          </a:xfrm>
          <a:prstGeom prst="rect">
            <a:avLst/>
          </a:prstGeom>
          <a:noFill/>
          <a:ln>
            <a:noFill/>
          </a:ln>
        </p:spPr>
      </p:pic>
    </p:spTree>
    <p:extLst>
      <p:ext uri="{BB962C8B-B14F-4D97-AF65-F5344CB8AC3E}">
        <p14:creationId xmlns:p14="http://schemas.microsoft.com/office/powerpoint/2010/main" val="3127764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Overview</a:t>
            </a:r>
            <a:endParaRPr/>
          </a:p>
        </p:txBody>
      </p:sp>
      <p:sp>
        <p:nvSpPr>
          <p:cNvPr id="103" name="Google Shape;103;p1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marR="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Dataset</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Monthly returns from 15 ETFs and mutual funds from November 2014 to August 2024. </a:t>
            </a:r>
            <a:endParaRPr/>
          </a:p>
          <a:p>
            <a:pPr marL="457200" lvl="1" indent="0" algn="l" rtl="0">
              <a:lnSpc>
                <a:spcPct val="107000"/>
              </a:lnSpc>
              <a:spcBef>
                <a:spcPts val="0"/>
              </a:spcBef>
              <a:spcAft>
                <a:spcPts val="0"/>
              </a:spcAft>
              <a:buSzPts val="1800"/>
              <a:buNone/>
            </a:pPr>
            <a:endParaRPr sz="2400">
              <a:latin typeface="Calibri"/>
              <a:ea typeface="Calibri"/>
              <a:cs typeface="Calibri"/>
              <a:sym typeface="Calibri"/>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Assets - Vanguard LifeStrategy (benchmark), Bitcoin, Treasury ETFs, Gold, VIX, commodities, market neutral, long-short equity, etc.</a:t>
            </a:r>
            <a:endParaRPr/>
          </a:p>
          <a:p>
            <a:pPr marL="0" marR="0" lvl="0" indent="0" algn="l" rtl="0">
              <a:lnSpc>
                <a:spcPct val="107000"/>
              </a:lnSpc>
              <a:spcBef>
                <a:spcPts val="0"/>
              </a:spcBef>
              <a:spcAft>
                <a:spcPts val="0"/>
              </a:spcAft>
              <a:buSzPts val="1800"/>
              <a:buNone/>
            </a:pPr>
            <a:endParaRPr sz="800" b="1">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Sources</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From Portfolio Visualizer; standardized with no missing values. </a:t>
            </a:r>
            <a:endParaRPr/>
          </a:p>
        </p:txBody>
      </p:sp>
      <p:sp>
        <p:nvSpPr>
          <p:cNvPr id="104" name="Google Shape;104;p16"/>
          <p:cNvSpPr txBox="1"/>
          <p:nvPr/>
        </p:nvSpPr>
        <p:spPr>
          <a:xfrm>
            <a:off x="0" y="5839823"/>
            <a:ext cx="1219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https://www.portfoliovisualizer.com/backtest-portfolio?s=y&amp;sl=5M8RhWX2CyedGtfIDJRlyP</a:t>
            </a:r>
            <a:endParaRPr sz="2000" b="0" i="0" u="none" strike="noStrike" cap="none">
              <a:solidFill>
                <a:srgbClr val="000000"/>
              </a:solidFill>
              <a:latin typeface="Arial"/>
              <a:ea typeface="Arial"/>
              <a:cs typeface="Arial"/>
              <a:sym typeface="Arial"/>
            </a:endParaRPr>
          </a:p>
        </p:txBody>
      </p:sp>
      <p:pic>
        <p:nvPicPr>
          <p:cNvPr id="105" name="Google Shape;105;p16"/>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7" descr="A screenshot of a table&#10;&#10;Description automatically generated"/>
          <p:cNvPicPr preferRelativeResize="0"/>
          <p:nvPr/>
        </p:nvPicPr>
        <p:blipFill rotWithShape="1">
          <a:blip r:embed="rId3">
            <a:alphaModFix/>
          </a:blip>
          <a:srcRect t="2646" r="62628"/>
          <a:stretch/>
        </p:blipFill>
        <p:spPr>
          <a:xfrm>
            <a:off x="3984150" y="905213"/>
            <a:ext cx="4223700" cy="5047575"/>
          </a:xfrm>
          <a:prstGeom prst="rect">
            <a:avLst/>
          </a:prstGeom>
          <a:noFill/>
          <a:ln>
            <a:noFill/>
          </a:ln>
        </p:spPr>
      </p:pic>
      <p:sp>
        <p:nvSpPr>
          <p:cNvPr id="111" name="Google Shape;111;p17"/>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Individual Assets</a:t>
            </a:r>
            <a:endParaRPr sz="3200" b="0" i="0" u="none" strike="noStrike" cap="none">
              <a:solidFill>
                <a:srgbClr val="000000"/>
              </a:solidFill>
              <a:latin typeface="Calibri"/>
              <a:ea typeface="Calibri"/>
              <a:cs typeface="Calibri"/>
              <a:sym typeface="Calibri"/>
            </a:endParaRPr>
          </a:p>
        </p:txBody>
      </p:sp>
      <p:pic>
        <p:nvPicPr>
          <p:cNvPr id="112" name="Google Shape;112;p17"/>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Analysis</a:t>
            </a:r>
            <a:endParaRPr/>
          </a:p>
        </p:txBody>
      </p:sp>
      <p:sp>
        <p:nvSpPr>
          <p:cNvPr id="118" name="Google Shape;118;p18"/>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3000" b="1">
                <a:latin typeface="Calibri"/>
                <a:ea typeface="Calibri"/>
                <a:cs typeface="Calibri"/>
                <a:sym typeface="Calibri"/>
              </a:rPr>
              <a:t>Risk and Return Characteristics</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Bitcoin has the highest risk with significant volatility. Market-neutral assets (ADAIX, QMNIX) show stability.</a:t>
            </a:r>
            <a:endParaRPr/>
          </a:p>
          <a:p>
            <a:pPr marL="171450" marR="0" lvl="0" indent="-57150" algn="l" rtl="0">
              <a:lnSpc>
                <a:spcPct val="107000"/>
              </a:lnSpc>
              <a:spcBef>
                <a:spcPts val="0"/>
              </a:spcBef>
              <a:spcAft>
                <a:spcPts val="0"/>
              </a:spcAft>
              <a:buClr>
                <a:srgbClr val="3F3F3F"/>
              </a:buClr>
              <a:buSzPts val="1800"/>
              <a:buFont typeface="Courier New"/>
              <a:buNone/>
            </a:pP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Gold and commodities provide moderate volatility, while Bitcoin offers the highest return with significant downside risk.</a:t>
            </a:r>
            <a:endParaRPr sz="2400"/>
          </a:p>
        </p:txBody>
      </p:sp>
      <p:pic>
        <p:nvPicPr>
          <p:cNvPr id="119" name="Google Shape;119;p18"/>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g30aa4fe3e27_0_8"/>
          <p:cNvSpPr txBox="1"/>
          <p:nvPr/>
        </p:nvSpPr>
        <p:spPr>
          <a:xfrm>
            <a:off x="445008" y="192024"/>
            <a:ext cx="11301900" cy="676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Performance Summary</a:t>
            </a:r>
            <a:endParaRPr sz="3200" b="0" i="0" u="none" strike="noStrike" cap="none">
              <a:solidFill>
                <a:srgbClr val="000000"/>
              </a:solidFill>
              <a:latin typeface="Calibri"/>
              <a:ea typeface="Calibri"/>
              <a:cs typeface="Calibri"/>
              <a:sym typeface="Calibri"/>
            </a:endParaRPr>
          </a:p>
        </p:txBody>
      </p:sp>
      <p:pic>
        <p:nvPicPr>
          <p:cNvPr id="125" name="Google Shape;125;g30aa4fe3e27_0_8" descr="A table with numbers and a number of numbers&#10;&#10;Description automatically generated with medium confidence"/>
          <p:cNvPicPr preferRelativeResize="0"/>
          <p:nvPr/>
        </p:nvPicPr>
        <p:blipFill rotWithShape="1">
          <a:blip r:embed="rId3">
            <a:alphaModFix/>
          </a:blip>
          <a:srcRect r="17155"/>
          <a:stretch/>
        </p:blipFill>
        <p:spPr>
          <a:xfrm>
            <a:off x="1757038" y="965525"/>
            <a:ext cx="8677824" cy="4616500"/>
          </a:xfrm>
          <a:prstGeom prst="rect">
            <a:avLst/>
          </a:prstGeom>
          <a:noFill/>
          <a:ln>
            <a:noFill/>
          </a:ln>
        </p:spPr>
      </p:pic>
      <p:pic>
        <p:nvPicPr>
          <p:cNvPr id="126" name="Google Shape;126;g30aa4fe3e27_0_8"/>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0"/>
        <p:cNvGrpSpPr/>
        <p:nvPr/>
      </p:nvGrpSpPr>
      <p:grpSpPr>
        <a:xfrm>
          <a:off x="0" y="0"/>
          <a:ext cx="0" cy="0"/>
          <a:chOff x="0" y="0"/>
          <a:chExt cx="0" cy="0"/>
        </a:xfrm>
      </p:grpSpPr>
      <p:sp>
        <p:nvSpPr>
          <p:cNvPr id="131" name="Google Shape;131;g30aa4fe3e27_0_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Analysis</a:t>
            </a:r>
            <a:endParaRPr/>
          </a:p>
        </p:txBody>
      </p:sp>
      <p:sp>
        <p:nvSpPr>
          <p:cNvPr id="132" name="Google Shape;132;g30aa4fe3e27_0_13"/>
          <p:cNvSpPr txBox="1">
            <a:spLocks noGrp="1"/>
          </p:cNvSpPr>
          <p:nvPr>
            <p:ph type="body" idx="1"/>
          </p:nvPr>
        </p:nvSpPr>
        <p:spPr>
          <a:xfrm>
            <a:off x="1097280" y="2108201"/>
            <a:ext cx="10058400" cy="4282200"/>
          </a:xfrm>
          <a:prstGeom prst="rect">
            <a:avLst/>
          </a:prstGeom>
          <a:noFill/>
          <a:ln>
            <a:noFill/>
          </a:ln>
        </p:spPr>
        <p:txBody>
          <a:bodyPr spcFirstLastPara="1" wrap="square" lIns="0" tIns="45700" rIns="0" bIns="45700" anchor="t" anchorCtr="0">
            <a:noAutofit/>
          </a:bodyPr>
          <a:lstStyle/>
          <a:p>
            <a:pPr marL="457200" marR="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Correlation</a:t>
            </a:r>
            <a:r>
              <a:rPr lang="en-US" sz="3000" b="1">
                <a:latin typeface="Calibri"/>
                <a:ea typeface="Calibri"/>
                <a:cs typeface="Calibri"/>
                <a:sym typeface="Calibri"/>
              </a:rPr>
              <a:t> Insights</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Vanguard Total World Stock (VT) correlates highest with Vanguard LifeStrategy. </a:t>
            </a:r>
            <a:endParaRPr/>
          </a:p>
          <a:p>
            <a:pPr marL="457200" lvl="1" indent="0" algn="l" rtl="0">
              <a:lnSpc>
                <a:spcPct val="107000"/>
              </a:lnSpc>
              <a:spcBef>
                <a:spcPts val="0"/>
              </a:spcBef>
              <a:spcAft>
                <a:spcPts val="0"/>
              </a:spcAft>
              <a:buClr>
                <a:srgbClr val="3F3F3F"/>
              </a:buClr>
              <a:buSzPts val="1800"/>
              <a:buNone/>
            </a:pP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Numerous assets have negative cross-correlations, indicating diversification potential.</a:t>
            </a:r>
            <a:endParaRPr/>
          </a:p>
          <a:p>
            <a:pPr marL="171450" marR="0" lvl="0" indent="-57150" algn="l" rtl="0">
              <a:lnSpc>
                <a:spcPct val="107000"/>
              </a:lnSpc>
              <a:spcBef>
                <a:spcPts val="0"/>
              </a:spcBef>
              <a:spcAft>
                <a:spcPts val="0"/>
              </a:spcAft>
              <a:buClr>
                <a:srgbClr val="3F3F3F"/>
              </a:buClr>
              <a:buSzPts val="1800"/>
              <a:buFont typeface="Courier New"/>
              <a:buNone/>
            </a:pPr>
            <a:endParaRPr sz="800" b="1">
              <a:latin typeface="Calibri"/>
              <a:ea typeface="Calibri"/>
              <a:cs typeface="Calibri"/>
              <a:sym typeface="Calibri"/>
            </a:endParaRPr>
          </a:p>
          <a:p>
            <a:pPr marL="0" lvl="1" indent="0" algn="l" rtl="0">
              <a:lnSpc>
                <a:spcPct val="107000"/>
              </a:lnSpc>
              <a:spcBef>
                <a:spcPts val="0"/>
              </a:spcBef>
              <a:spcAft>
                <a:spcPts val="0"/>
              </a:spcAft>
              <a:buClr>
                <a:srgbClr val="3F3F3F"/>
              </a:buClr>
              <a:buSzPts val="1800"/>
              <a:buNone/>
            </a:pPr>
            <a:endParaRPr sz="2400"/>
          </a:p>
        </p:txBody>
      </p:sp>
      <p:pic>
        <p:nvPicPr>
          <p:cNvPr id="133" name="Google Shape;133;g30aa4fe3e27_0_13"/>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11127</Words>
  <Application>Microsoft Office PowerPoint</Application>
  <PresentationFormat>Widescreen</PresentationFormat>
  <Paragraphs>880</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Libre Franklin</vt:lpstr>
      <vt:lpstr>Calibri</vt:lpstr>
      <vt:lpstr>Helvetica Neue</vt:lpstr>
      <vt:lpstr>Arial</vt:lpstr>
      <vt:lpstr>Courier New</vt:lpstr>
      <vt:lpstr>Bookman Old Style</vt:lpstr>
      <vt:lpstr>Custom</vt:lpstr>
      <vt:lpstr>The Risky Business of Safe Investing  Optimizing Conservative Portfolios </vt:lpstr>
      <vt:lpstr>The Risky Business of Safe Investing  Optimizing Conservative Portfolios </vt:lpstr>
      <vt:lpstr>Agenda</vt:lpstr>
      <vt:lpstr>Introduction</vt:lpstr>
      <vt:lpstr>Data Overview</vt:lpstr>
      <vt:lpstr>PowerPoint Presentation</vt:lpstr>
      <vt:lpstr>Data Analysis</vt:lpstr>
      <vt:lpstr>PowerPoint Presentation</vt:lpstr>
      <vt:lpstr>Data Analysis</vt:lpstr>
      <vt:lpstr>PowerPoint Presentation</vt:lpstr>
      <vt:lpstr>PowerPoint Presentation</vt:lpstr>
      <vt:lpstr>Portfolio Optimization Strategies</vt:lpstr>
      <vt:lpstr>Key Findings</vt:lpstr>
      <vt:lpstr>PowerPoint Presentation</vt:lpstr>
      <vt:lpstr>Recommendations</vt:lpstr>
      <vt:lpstr>Conclusion</vt:lpstr>
      <vt:lpstr>Next Steps</vt:lpstr>
      <vt:lpstr>Division of Labor</vt:lpstr>
      <vt:lpstr>The Risky Business of Safe Investing  Optimizing Conservative Portfolios </vt:lpstr>
      <vt:lpstr>Backup Slides Data Analytics and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Carrie Little</dc:creator>
  <cp:lastModifiedBy>Carrie Little</cp:lastModifiedBy>
  <cp:revision>1</cp:revision>
  <dcterms:created xsi:type="dcterms:W3CDTF">2024-09-21T18:23:20Z</dcterms:created>
  <dcterms:modified xsi:type="dcterms:W3CDTF">2024-10-18T11:15:02Z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